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495" r:id="rId2"/>
    <p:sldId id="325" r:id="rId3"/>
    <p:sldId id="1805" r:id="rId4"/>
    <p:sldId id="260" r:id="rId5"/>
    <p:sldId id="1806" r:id="rId6"/>
    <p:sldId id="1807" r:id="rId7"/>
    <p:sldId id="263" r:id="rId8"/>
    <p:sldId id="1808" r:id="rId9"/>
    <p:sldId id="265" r:id="rId10"/>
    <p:sldId id="257" r:id="rId11"/>
    <p:sldId id="259" r:id="rId12"/>
    <p:sldId id="261" r:id="rId13"/>
    <p:sldId id="258" r:id="rId14"/>
    <p:sldId id="268" r:id="rId15"/>
    <p:sldId id="269" r:id="rId16"/>
    <p:sldId id="313" r:id="rId17"/>
    <p:sldId id="357" r:id="rId18"/>
    <p:sldId id="356" r:id="rId19"/>
    <p:sldId id="470" r:id="rId20"/>
    <p:sldId id="358" r:id="rId21"/>
    <p:sldId id="537" r:id="rId22"/>
    <p:sldId id="364" r:id="rId23"/>
    <p:sldId id="378" r:id="rId24"/>
    <p:sldId id="452" r:id="rId25"/>
    <p:sldId id="453" r:id="rId26"/>
    <p:sldId id="359" r:id="rId27"/>
    <p:sldId id="280" r:id="rId28"/>
    <p:sldId id="471" r:id="rId29"/>
    <p:sldId id="469" r:id="rId30"/>
    <p:sldId id="283" r:id="rId31"/>
    <p:sldId id="1794" r:id="rId32"/>
    <p:sldId id="1795" r:id="rId33"/>
    <p:sldId id="393" r:id="rId34"/>
    <p:sldId id="343" r:id="rId35"/>
    <p:sldId id="545" r:id="rId36"/>
    <p:sldId id="344" r:id="rId37"/>
    <p:sldId id="1800" r:id="rId38"/>
    <p:sldId id="347" r:id="rId39"/>
    <p:sldId id="454" r:id="rId40"/>
    <p:sldId id="351" r:id="rId41"/>
    <p:sldId id="455" r:id="rId42"/>
    <p:sldId id="350" r:id="rId43"/>
    <p:sldId id="1810" r:id="rId44"/>
    <p:sldId id="460" r:id="rId45"/>
    <p:sldId id="262" r:id="rId46"/>
    <p:sldId id="547" r:id="rId47"/>
    <p:sldId id="1803" r:id="rId48"/>
    <p:sldId id="437" r:id="rId49"/>
    <p:sldId id="389" r:id="rId50"/>
    <p:sldId id="401" r:id="rId51"/>
    <p:sldId id="402" r:id="rId52"/>
    <p:sldId id="398" r:id="rId53"/>
    <p:sldId id="403" r:id="rId54"/>
    <p:sldId id="399" r:id="rId55"/>
    <p:sldId id="397" r:id="rId56"/>
    <p:sldId id="447" r:id="rId57"/>
    <p:sldId id="448" r:id="rId58"/>
    <p:sldId id="565" r:id="rId59"/>
    <p:sldId id="264" r:id="rId60"/>
    <p:sldId id="435" r:id="rId61"/>
    <p:sldId id="385" r:id="rId62"/>
    <p:sldId id="383" r:id="rId63"/>
    <p:sldId id="384" r:id="rId64"/>
    <p:sldId id="346" r:id="rId65"/>
    <p:sldId id="542" r:id="rId66"/>
    <p:sldId id="544" r:id="rId67"/>
    <p:sldId id="543" r:id="rId68"/>
    <p:sldId id="463" r:id="rId69"/>
    <p:sldId id="464" r:id="rId70"/>
    <p:sldId id="546" r:id="rId71"/>
    <p:sldId id="1787" r:id="rId72"/>
    <p:sldId id="456" r:id="rId73"/>
    <p:sldId id="564" r:id="rId74"/>
    <p:sldId id="1801" r:id="rId75"/>
    <p:sldId id="1797" r:id="rId76"/>
    <p:sldId id="1804" r:id="rId77"/>
    <p:sldId id="1783" r:id="rId78"/>
    <p:sldId id="1799" r:id="rId79"/>
    <p:sldId id="1802" r:id="rId80"/>
    <p:sldId id="386"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27529D-9857-4157-AC67-37256D2EB4ED}" v="4" dt="2024-03-17T08:28:00.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5033" autoAdjust="0"/>
  </p:normalViewPr>
  <p:slideViewPr>
    <p:cSldViewPr snapToGrid="0">
      <p:cViewPr varScale="1">
        <p:scale>
          <a:sx n="117" d="100"/>
          <a:sy n="117"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 MINH DUY" userId="edce383e-f428-4602-b4a5-4fd5df18f9cc" providerId="ADAL" clId="{3527529D-9857-4157-AC67-37256D2EB4ED}"/>
    <pc:docChg chg="modSld">
      <pc:chgData name="DO MINH DUY" userId="edce383e-f428-4602-b4a5-4fd5df18f9cc" providerId="ADAL" clId="{3527529D-9857-4157-AC67-37256D2EB4ED}" dt="2024-03-17T08:28:00.689" v="7" actId="113"/>
      <pc:docMkLst>
        <pc:docMk/>
      </pc:docMkLst>
      <pc:sldChg chg="modSp">
        <pc:chgData name="DO MINH DUY" userId="edce383e-f428-4602-b4a5-4fd5df18f9cc" providerId="ADAL" clId="{3527529D-9857-4157-AC67-37256D2EB4ED}" dt="2024-03-17T08:27:41.514" v="6" actId="113"/>
        <pc:sldMkLst>
          <pc:docMk/>
          <pc:sldMk cId="0" sldId="280"/>
        </pc:sldMkLst>
        <pc:spChg chg="mod">
          <ac:chgData name="DO MINH DUY" userId="edce383e-f428-4602-b4a5-4fd5df18f9cc" providerId="ADAL" clId="{3527529D-9857-4157-AC67-37256D2EB4ED}" dt="2024-03-17T08:27:41.514" v="6" actId="113"/>
          <ac:spMkLst>
            <pc:docMk/>
            <pc:sldMk cId="0" sldId="280"/>
            <ac:spMk id="3" creationId="{8F94CBAD-4A91-40A3-B4A3-24D8C58576A3}"/>
          </ac:spMkLst>
        </pc:spChg>
      </pc:sldChg>
      <pc:sldChg chg="modSp mod">
        <pc:chgData name="DO MINH DUY" userId="edce383e-f428-4602-b4a5-4fd5df18f9cc" providerId="ADAL" clId="{3527529D-9857-4157-AC67-37256D2EB4ED}" dt="2024-03-09T04:15:51.910" v="3" actId="1036"/>
        <pc:sldMkLst>
          <pc:docMk/>
          <pc:sldMk cId="3737118793" sldId="453"/>
        </pc:sldMkLst>
        <pc:spChg chg="mod">
          <ac:chgData name="DO MINH DUY" userId="edce383e-f428-4602-b4a5-4fd5df18f9cc" providerId="ADAL" clId="{3527529D-9857-4157-AC67-37256D2EB4ED}" dt="2024-03-09T04:15:51.910" v="3" actId="1036"/>
          <ac:spMkLst>
            <pc:docMk/>
            <pc:sldMk cId="3737118793" sldId="453"/>
            <ac:spMk id="31746" creationId="{00000000-0000-0000-0000-000000000000}"/>
          </ac:spMkLst>
        </pc:spChg>
      </pc:sldChg>
      <pc:sldChg chg="modSp mod">
        <pc:chgData name="DO MINH DUY" userId="edce383e-f428-4602-b4a5-4fd5df18f9cc" providerId="ADAL" clId="{3527529D-9857-4157-AC67-37256D2EB4ED}" dt="2024-03-07T14:07:13.886" v="1" actId="1038"/>
        <pc:sldMkLst>
          <pc:docMk/>
          <pc:sldMk cId="1118461684" sldId="469"/>
        </pc:sldMkLst>
        <pc:spChg chg="mod">
          <ac:chgData name="DO MINH DUY" userId="edce383e-f428-4602-b4a5-4fd5df18f9cc" providerId="ADAL" clId="{3527529D-9857-4157-AC67-37256D2EB4ED}" dt="2024-03-07T14:07:13.886" v="1" actId="1038"/>
          <ac:spMkLst>
            <pc:docMk/>
            <pc:sldMk cId="1118461684" sldId="469"/>
            <ac:spMk id="8" creationId="{17F2E83F-B2D1-4D1E-A8E0-7A8E145897C8}"/>
          </ac:spMkLst>
        </pc:spChg>
      </pc:sldChg>
      <pc:sldChg chg="modSp">
        <pc:chgData name="DO MINH DUY" userId="edce383e-f428-4602-b4a5-4fd5df18f9cc" providerId="ADAL" clId="{3527529D-9857-4157-AC67-37256D2EB4ED}" dt="2024-03-17T08:28:00.689" v="7" actId="113"/>
        <pc:sldMkLst>
          <pc:docMk/>
          <pc:sldMk cId="1705641198" sldId="471"/>
        </pc:sldMkLst>
        <pc:spChg chg="mod">
          <ac:chgData name="DO MINH DUY" userId="edce383e-f428-4602-b4a5-4fd5df18f9cc" providerId="ADAL" clId="{3527529D-9857-4157-AC67-37256D2EB4ED}" dt="2024-03-17T08:28:00.689" v="7" actId="113"/>
          <ac:spMkLst>
            <pc:docMk/>
            <pc:sldMk cId="1705641198" sldId="471"/>
            <ac:spMk id="8" creationId="{17F2E83F-B2D1-4D1E-A8E0-7A8E145897C8}"/>
          </ac:spMkLst>
        </pc:spChg>
      </pc:sldChg>
      <pc:sldChg chg="modSp mod">
        <pc:chgData name="DO MINH DUY" userId="edce383e-f428-4602-b4a5-4fd5df18f9cc" providerId="ADAL" clId="{3527529D-9857-4157-AC67-37256D2EB4ED}" dt="2024-03-07T14:41:12.257" v="2" actId="1035"/>
        <pc:sldMkLst>
          <pc:docMk/>
          <pc:sldMk cId="3515065416" sldId="1787"/>
        </pc:sldMkLst>
        <pc:spChg chg="mod">
          <ac:chgData name="DO MINH DUY" userId="edce383e-f428-4602-b4a5-4fd5df18f9cc" providerId="ADAL" clId="{3527529D-9857-4157-AC67-37256D2EB4ED}" dt="2024-03-07T14:41:12.257" v="2" actId="1035"/>
          <ac:spMkLst>
            <pc:docMk/>
            <pc:sldMk cId="3515065416" sldId="1787"/>
            <ac:spMk id="2" creationId="{7A87DFC5-2D30-3670-F79D-B82394DEAEF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F2D95-1963-4AC7-9CC3-B5FF3A7EF353}" type="datetimeFigureOut">
              <a:rPr lang="en-US" smtClean="0"/>
              <a:t>3/17/2024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93208-9CC3-4F38-A2E6-E08394D8DB5D}" type="slidenum">
              <a:rPr lang="en-US" smtClean="0"/>
              <a:t>‹#›</a:t>
            </a:fld>
            <a:endParaRPr lang="en-US"/>
          </a:p>
        </p:txBody>
      </p:sp>
    </p:spTree>
    <p:extLst>
      <p:ext uri="{BB962C8B-B14F-4D97-AF65-F5344CB8AC3E}">
        <p14:creationId xmlns:p14="http://schemas.microsoft.com/office/powerpoint/2010/main" val="311538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7" name="Google Shape;897;p7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898" name="Google Shape;898;p7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7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3200"/>
              <a:buNone/>
            </a:pPr>
            <a:r>
              <a:rPr lang="vi-VN" dirty="0"/>
              <a:t>Đoàn Lê Minh Anh - ENENWE21308</a:t>
            </a:r>
          </a:p>
          <a:p>
            <a:pPr marL="0" lvl="0" indent="0" algn="l" rtl="0">
              <a:lnSpc>
                <a:spcPct val="100000"/>
              </a:lnSpc>
              <a:spcBef>
                <a:spcPts val="640"/>
              </a:spcBef>
              <a:spcAft>
                <a:spcPts val="0"/>
              </a:spcAft>
              <a:buSzPts val="3200"/>
              <a:buNone/>
            </a:pPr>
            <a:r>
              <a:rPr lang="vi-VN" dirty="0"/>
              <a:t>Phan Mỹ Anh - ENENWE22409</a:t>
            </a:r>
          </a:p>
          <a:p>
            <a:pPr marL="0" lvl="0" indent="0" algn="l" rtl="0">
              <a:lnSpc>
                <a:spcPct val="100000"/>
              </a:lnSpc>
              <a:spcBef>
                <a:spcPts val="640"/>
              </a:spcBef>
              <a:spcAft>
                <a:spcPts val="0"/>
              </a:spcAft>
              <a:buSzPts val="3200"/>
              <a:buNone/>
            </a:pPr>
            <a:r>
              <a:rPr lang="vi-VN" dirty="0"/>
              <a:t>Hoàng Minh Châu - ENENWE22459</a:t>
            </a:r>
          </a:p>
          <a:p>
            <a:pPr marL="0" lvl="0" indent="0" algn="l" rtl="0">
              <a:lnSpc>
                <a:spcPct val="100000"/>
              </a:lnSpc>
              <a:spcBef>
                <a:spcPts val="640"/>
              </a:spcBef>
              <a:spcAft>
                <a:spcPts val="0"/>
              </a:spcAft>
              <a:buSzPts val="3200"/>
              <a:buNone/>
            </a:pPr>
            <a:r>
              <a:rPr lang="vi-VN" dirty="0"/>
              <a:t>Nguyễn Thục Đoan - ENENWE22386</a:t>
            </a:r>
          </a:p>
          <a:p>
            <a:pPr marL="0" lvl="0" indent="0" algn="l" rtl="0">
              <a:lnSpc>
                <a:spcPct val="100000"/>
              </a:lnSpc>
              <a:spcBef>
                <a:spcPts val="640"/>
              </a:spcBef>
              <a:spcAft>
                <a:spcPts val="0"/>
              </a:spcAft>
              <a:buSzPts val="3200"/>
              <a:buNone/>
            </a:pPr>
            <a:r>
              <a:rPr lang="vi-VN" dirty="0"/>
              <a:t>Nguyễn Ngọc Hân - ENENWE22413</a:t>
            </a:r>
          </a:p>
          <a:p>
            <a:pPr marL="0" lvl="0" indent="0" algn="l" rtl="0">
              <a:lnSpc>
                <a:spcPct val="100000"/>
              </a:lnSpc>
              <a:spcBef>
                <a:spcPts val="640"/>
              </a:spcBef>
              <a:spcAft>
                <a:spcPts val="0"/>
              </a:spcAft>
              <a:buSzPts val="3200"/>
              <a:buNone/>
            </a:pPr>
            <a:r>
              <a:rPr lang="vi-VN" dirty="0"/>
              <a:t>Đỗ Hồng Ngọc - BABAIU21248</a:t>
            </a:r>
          </a:p>
          <a:p>
            <a:pPr marL="0" lvl="0" indent="0" algn="l" rtl="0">
              <a:lnSpc>
                <a:spcPct val="100000"/>
              </a:lnSpc>
              <a:spcBef>
                <a:spcPts val="640"/>
              </a:spcBef>
              <a:spcAft>
                <a:spcPts val="0"/>
              </a:spcAft>
              <a:buSzPts val="3200"/>
              <a:buNone/>
            </a:pPr>
            <a:r>
              <a:rPr lang="vi-VN" dirty="0"/>
              <a:t>Phan Bảo Ngọc - ENENWE2268</a:t>
            </a:r>
          </a:p>
          <a:p>
            <a:pPr marL="0" lvl="0" indent="0" algn="l" rtl="0">
              <a:lnSpc>
                <a:spcPct val="100000"/>
              </a:lnSpc>
              <a:spcBef>
                <a:spcPts val="640"/>
              </a:spcBef>
              <a:spcAft>
                <a:spcPts val="0"/>
              </a:spcAft>
              <a:buSzPts val="3200"/>
              <a:buNone/>
            </a:pPr>
            <a:r>
              <a:rPr lang="vi-VN" dirty="0"/>
              <a:t>Triệu Nguyễn Thanh Thư - ENENWE22390</a:t>
            </a:r>
          </a:p>
          <a:p>
            <a:pPr marL="0" lvl="0" indent="0" algn="l" rtl="0">
              <a:lnSpc>
                <a:spcPct val="100000"/>
              </a:lnSpc>
              <a:spcBef>
                <a:spcPts val="360"/>
              </a:spcBef>
              <a:spcAft>
                <a:spcPts val="0"/>
              </a:spcAft>
              <a:buSzPts val="1400"/>
              <a:buNone/>
            </a:pPr>
            <a:endParaRPr dirty="0"/>
          </a:p>
        </p:txBody>
      </p:sp>
      <p:sp>
        <p:nvSpPr>
          <p:cNvPr id="245" name="Google Shape;245;p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7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3200"/>
              <a:buNone/>
            </a:pPr>
            <a:r>
              <a:rPr lang="vi-VN" dirty="0"/>
              <a:t>Đoàn Lê Minh Anh - ENENWE21308</a:t>
            </a:r>
          </a:p>
          <a:p>
            <a:pPr marL="0" lvl="0" indent="0" algn="l" rtl="0">
              <a:lnSpc>
                <a:spcPct val="100000"/>
              </a:lnSpc>
              <a:spcBef>
                <a:spcPts val="640"/>
              </a:spcBef>
              <a:spcAft>
                <a:spcPts val="0"/>
              </a:spcAft>
              <a:buSzPts val="3200"/>
              <a:buNone/>
            </a:pPr>
            <a:r>
              <a:rPr lang="vi-VN" dirty="0"/>
              <a:t>Phan Mỹ Anh - ENENWE22409</a:t>
            </a:r>
          </a:p>
          <a:p>
            <a:pPr marL="0" lvl="0" indent="0" algn="l" rtl="0">
              <a:lnSpc>
                <a:spcPct val="100000"/>
              </a:lnSpc>
              <a:spcBef>
                <a:spcPts val="640"/>
              </a:spcBef>
              <a:spcAft>
                <a:spcPts val="0"/>
              </a:spcAft>
              <a:buSzPts val="3200"/>
              <a:buNone/>
            </a:pPr>
            <a:r>
              <a:rPr lang="vi-VN" dirty="0"/>
              <a:t>Hoàng Minh Châu - ENENWE22459</a:t>
            </a:r>
          </a:p>
          <a:p>
            <a:pPr marL="0" lvl="0" indent="0" algn="l" rtl="0">
              <a:lnSpc>
                <a:spcPct val="100000"/>
              </a:lnSpc>
              <a:spcBef>
                <a:spcPts val="640"/>
              </a:spcBef>
              <a:spcAft>
                <a:spcPts val="0"/>
              </a:spcAft>
              <a:buSzPts val="3200"/>
              <a:buNone/>
            </a:pPr>
            <a:r>
              <a:rPr lang="vi-VN" dirty="0"/>
              <a:t>Nguyễn Thục Đoan - ENENWE22386</a:t>
            </a:r>
          </a:p>
          <a:p>
            <a:pPr marL="0" lvl="0" indent="0" algn="l" rtl="0">
              <a:lnSpc>
                <a:spcPct val="100000"/>
              </a:lnSpc>
              <a:spcBef>
                <a:spcPts val="640"/>
              </a:spcBef>
              <a:spcAft>
                <a:spcPts val="0"/>
              </a:spcAft>
              <a:buSzPts val="3200"/>
              <a:buNone/>
            </a:pPr>
            <a:r>
              <a:rPr lang="vi-VN" dirty="0"/>
              <a:t>Nguyễn Ngọc Hân - ENENWE22413</a:t>
            </a:r>
          </a:p>
          <a:p>
            <a:pPr marL="0" lvl="0" indent="0" algn="l" rtl="0">
              <a:lnSpc>
                <a:spcPct val="100000"/>
              </a:lnSpc>
              <a:spcBef>
                <a:spcPts val="640"/>
              </a:spcBef>
              <a:spcAft>
                <a:spcPts val="0"/>
              </a:spcAft>
              <a:buSzPts val="3200"/>
              <a:buNone/>
            </a:pPr>
            <a:r>
              <a:rPr lang="vi-VN" dirty="0"/>
              <a:t>Đỗ Hồng Ngọc - BABAIU21248</a:t>
            </a:r>
          </a:p>
          <a:p>
            <a:pPr marL="0" lvl="0" indent="0" algn="l" rtl="0">
              <a:lnSpc>
                <a:spcPct val="100000"/>
              </a:lnSpc>
              <a:spcBef>
                <a:spcPts val="640"/>
              </a:spcBef>
              <a:spcAft>
                <a:spcPts val="0"/>
              </a:spcAft>
              <a:buSzPts val="3200"/>
              <a:buNone/>
            </a:pPr>
            <a:r>
              <a:rPr lang="vi-VN" dirty="0"/>
              <a:t>Phan Bảo Ngọc - ENENWE2268</a:t>
            </a:r>
          </a:p>
          <a:p>
            <a:pPr marL="0" lvl="0" indent="0" algn="l" rtl="0">
              <a:lnSpc>
                <a:spcPct val="100000"/>
              </a:lnSpc>
              <a:spcBef>
                <a:spcPts val="640"/>
              </a:spcBef>
              <a:spcAft>
                <a:spcPts val="0"/>
              </a:spcAft>
              <a:buSzPts val="3200"/>
              <a:buNone/>
            </a:pPr>
            <a:r>
              <a:rPr lang="vi-VN" dirty="0"/>
              <a:t>Triệu Nguyễn Thanh Thư - ENENWE22390</a:t>
            </a:r>
          </a:p>
          <a:p>
            <a:pPr marL="0" lvl="0" indent="0" algn="l" rtl="0">
              <a:lnSpc>
                <a:spcPct val="100000"/>
              </a:lnSpc>
              <a:spcBef>
                <a:spcPts val="360"/>
              </a:spcBef>
              <a:spcAft>
                <a:spcPts val="0"/>
              </a:spcAft>
              <a:buSzPts val="1400"/>
              <a:buNone/>
            </a:pPr>
            <a:endParaRPr dirty="0"/>
          </a:p>
        </p:txBody>
      </p:sp>
      <p:sp>
        <p:nvSpPr>
          <p:cNvPr id="261" name="Google Shape;261;p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640"/>
              </a:spcBef>
              <a:spcAft>
                <a:spcPts val="0"/>
              </a:spcAft>
              <a:buSzPts val="3200"/>
              <a:buNone/>
            </a:pPr>
            <a:r>
              <a:rPr lang="vi-VN" dirty="0"/>
              <a:t>Dương Thuỵ Hồng Ân - BEBEIU22274  </a:t>
            </a:r>
          </a:p>
          <a:p>
            <a:pPr marL="0" lvl="0" indent="0" algn="l" rtl="0">
              <a:lnSpc>
                <a:spcPct val="100000"/>
              </a:lnSpc>
              <a:spcBef>
                <a:spcPts val="640"/>
              </a:spcBef>
              <a:spcAft>
                <a:spcPts val="0"/>
              </a:spcAft>
              <a:buSzPts val="3200"/>
              <a:buNone/>
            </a:pPr>
            <a:r>
              <a:rPr lang="vi-VN" dirty="0"/>
              <a:t>Đặng Thị Tuyết Như - BABAIU22277</a:t>
            </a:r>
          </a:p>
          <a:p>
            <a:pPr marL="0" lvl="0" indent="0" algn="l" rtl="0">
              <a:lnSpc>
                <a:spcPct val="100000"/>
              </a:lnSpc>
              <a:spcBef>
                <a:spcPts val="640"/>
              </a:spcBef>
              <a:spcAft>
                <a:spcPts val="0"/>
              </a:spcAft>
              <a:buSzPts val="3200"/>
              <a:buNone/>
            </a:pPr>
            <a:r>
              <a:rPr lang="vi-VN" dirty="0"/>
              <a:t>Nguyễn Văn Kiên - BABAWE22214</a:t>
            </a:r>
          </a:p>
          <a:p>
            <a:pPr marL="0" lvl="0" indent="0" algn="l" rtl="0">
              <a:lnSpc>
                <a:spcPct val="100000"/>
              </a:lnSpc>
              <a:spcBef>
                <a:spcPts val="640"/>
              </a:spcBef>
              <a:spcAft>
                <a:spcPts val="0"/>
              </a:spcAft>
              <a:buSzPts val="3200"/>
              <a:buNone/>
            </a:pPr>
            <a:r>
              <a:rPr lang="vi-VN" dirty="0"/>
              <a:t>Đặng Khánh Huyền - MAMAIU22066</a:t>
            </a:r>
          </a:p>
          <a:p>
            <a:pPr marL="0" lvl="0" indent="0" algn="l" rtl="0">
              <a:lnSpc>
                <a:spcPct val="100000"/>
              </a:lnSpc>
              <a:spcBef>
                <a:spcPts val="640"/>
              </a:spcBef>
              <a:spcAft>
                <a:spcPts val="0"/>
              </a:spcAft>
              <a:buSzPts val="3200"/>
              <a:buNone/>
            </a:pPr>
            <a:r>
              <a:rPr lang="vi-VN" dirty="0"/>
              <a:t>Nguyễn Hoàng Nam Phương - BABAWE22409</a:t>
            </a:r>
          </a:p>
          <a:p>
            <a:pPr marL="0" lvl="0" indent="0" algn="l" rtl="0">
              <a:lnSpc>
                <a:spcPct val="100000"/>
              </a:lnSpc>
              <a:spcBef>
                <a:spcPts val="640"/>
              </a:spcBef>
              <a:spcAft>
                <a:spcPts val="0"/>
              </a:spcAft>
              <a:buSzPts val="3200"/>
              <a:buNone/>
            </a:pPr>
            <a:r>
              <a:rPr lang="vi-VN" dirty="0"/>
              <a:t>Huỳnh Quốc Bảo - MAMAIU22082</a:t>
            </a:r>
          </a:p>
          <a:p>
            <a:pPr marL="0" lvl="0" indent="0" algn="l" rtl="0">
              <a:lnSpc>
                <a:spcPct val="100000"/>
              </a:lnSpc>
              <a:spcBef>
                <a:spcPts val="640"/>
              </a:spcBef>
              <a:spcAft>
                <a:spcPts val="0"/>
              </a:spcAft>
              <a:buSzPts val="3200"/>
              <a:buNone/>
            </a:pPr>
            <a:r>
              <a:rPr lang="vi-VN" dirty="0"/>
              <a:t>Trần Ngọc Anh Thơ - MAMAIU22074</a:t>
            </a:r>
          </a:p>
          <a:p>
            <a:pPr marL="0" lvl="0" indent="0" algn="l" rtl="0">
              <a:lnSpc>
                <a:spcPct val="100000"/>
              </a:lnSpc>
              <a:spcBef>
                <a:spcPts val="640"/>
              </a:spcBef>
              <a:spcAft>
                <a:spcPts val="0"/>
              </a:spcAft>
              <a:buSzPts val="3200"/>
              <a:buNone/>
            </a:pPr>
            <a:r>
              <a:rPr lang="vi-VN" dirty="0"/>
              <a:t>Nguyễn Thị Kim Phụng - BABAWE22355</a:t>
            </a:r>
          </a:p>
          <a:p>
            <a:pPr marL="0" lvl="0" indent="0" algn="l" rtl="0">
              <a:lnSpc>
                <a:spcPct val="100000"/>
              </a:lnSpc>
              <a:spcBef>
                <a:spcPts val="360"/>
              </a:spcBef>
              <a:spcAft>
                <a:spcPts val="0"/>
              </a:spcAft>
              <a:buSzPts val="1400"/>
              <a:buNone/>
            </a:pPr>
            <a:endParaRPr sz="1200" b="0" i="0" u="none" strike="noStrike" cap="none" dirty="0">
              <a:solidFill>
                <a:schemeClr val="dk1"/>
              </a:solidFill>
              <a:latin typeface="Arial"/>
              <a:ea typeface="Arial"/>
              <a:cs typeface="Arial"/>
              <a:sym typeface="Arial"/>
            </a:endParaRPr>
          </a:p>
        </p:txBody>
      </p:sp>
      <p:sp>
        <p:nvSpPr>
          <p:cNvPr id="237" name="Google Shape;237;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640"/>
              </a:spcBef>
              <a:spcAft>
                <a:spcPts val="0"/>
              </a:spcAft>
              <a:buSzPts val="3200"/>
              <a:buNone/>
            </a:pPr>
            <a:r>
              <a:rPr lang="vi-VN" dirty="0"/>
              <a:t>Dương Thuỵ Hồng Ân - BEBEIU22274  </a:t>
            </a:r>
          </a:p>
          <a:p>
            <a:pPr marL="0" lvl="0" indent="0" algn="l" rtl="0">
              <a:lnSpc>
                <a:spcPct val="100000"/>
              </a:lnSpc>
              <a:spcBef>
                <a:spcPts val="640"/>
              </a:spcBef>
              <a:spcAft>
                <a:spcPts val="0"/>
              </a:spcAft>
              <a:buSzPts val="3200"/>
              <a:buNone/>
            </a:pPr>
            <a:r>
              <a:rPr lang="vi-VN" dirty="0"/>
              <a:t>Đặng Thị Tuyết Như - BABAIU22277</a:t>
            </a:r>
          </a:p>
          <a:p>
            <a:pPr marL="0" lvl="0" indent="0" algn="l" rtl="0">
              <a:lnSpc>
                <a:spcPct val="100000"/>
              </a:lnSpc>
              <a:spcBef>
                <a:spcPts val="640"/>
              </a:spcBef>
              <a:spcAft>
                <a:spcPts val="0"/>
              </a:spcAft>
              <a:buSzPts val="3200"/>
              <a:buNone/>
            </a:pPr>
            <a:r>
              <a:rPr lang="vi-VN" dirty="0"/>
              <a:t>Nguyễn Văn Kiên - BABAWE22214</a:t>
            </a:r>
          </a:p>
          <a:p>
            <a:pPr marL="0" lvl="0" indent="0" algn="l" rtl="0">
              <a:lnSpc>
                <a:spcPct val="100000"/>
              </a:lnSpc>
              <a:spcBef>
                <a:spcPts val="640"/>
              </a:spcBef>
              <a:spcAft>
                <a:spcPts val="0"/>
              </a:spcAft>
              <a:buSzPts val="3200"/>
              <a:buNone/>
            </a:pPr>
            <a:r>
              <a:rPr lang="vi-VN" dirty="0"/>
              <a:t>Đặng Khánh Huyền - MAMAIU22066</a:t>
            </a:r>
          </a:p>
          <a:p>
            <a:pPr marL="0" lvl="0" indent="0" algn="l" rtl="0">
              <a:lnSpc>
                <a:spcPct val="100000"/>
              </a:lnSpc>
              <a:spcBef>
                <a:spcPts val="640"/>
              </a:spcBef>
              <a:spcAft>
                <a:spcPts val="0"/>
              </a:spcAft>
              <a:buSzPts val="3200"/>
              <a:buNone/>
            </a:pPr>
            <a:r>
              <a:rPr lang="vi-VN" dirty="0"/>
              <a:t>Nguyễn Hoàng Nam Phương - BABAWE22409</a:t>
            </a:r>
          </a:p>
          <a:p>
            <a:pPr marL="0" lvl="0" indent="0" algn="l" rtl="0">
              <a:lnSpc>
                <a:spcPct val="100000"/>
              </a:lnSpc>
              <a:spcBef>
                <a:spcPts val="640"/>
              </a:spcBef>
              <a:spcAft>
                <a:spcPts val="0"/>
              </a:spcAft>
              <a:buSzPts val="3200"/>
              <a:buNone/>
            </a:pPr>
            <a:r>
              <a:rPr lang="vi-VN" dirty="0"/>
              <a:t>Huỳnh Quốc Bảo - MAMAIU22082</a:t>
            </a:r>
          </a:p>
          <a:p>
            <a:pPr marL="0" lvl="0" indent="0" algn="l" rtl="0">
              <a:lnSpc>
                <a:spcPct val="100000"/>
              </a:lnSpc>
              <a:spcBef>
                <a:spcPts val="640"/>
              </a:spcBef>
              <a:spcAft>
                <a:spcPts val="0"/>
              </a:spcAft>
              <a:buSzPts val="3200"/>
              <a:buNone/>
            </a:pPr>
            <a:r>
              <a:rPr lang="vi-VN" dirty="0"/>
              <a:t>Trần Ngọc Anh Thơ - MAMAIU22074</a:t>
            </a:r>
          </a:p>
          <a:p>
            <a:pPr marL="0" lvl="0" indent="0" algn="l" rtl="0">
              <a:lnSpc>
                <a:spcPct val="100000"/>
              </a:lnSpc>
              <a:spcBef>
                <a:spcPts val="640"/>
              </a:spcBef>
              <a:spcAft>
                <a:spcPts val="0"/>
              </a:spcAft>
              <a:buSzPts val="3200"/>
              <a:buNone/>
            </a:pPr>
            <a:r>
              <a:rPr lang="vi-VN" dirty="0"/>
              <a:t>Nguyễn Thị Kim Phụng - BABAWE22355</a:t>
            </a:r>
          </a:p>
          <a:p>
            <a:pPr marL="0" lvl="0" indent="0" algn="l" rtl="0">
              <a:lnSpc>
                <a:spcPct val="100000"/>
              </a:lnSpc>
              <a:spcBef>
                <a:spcPts val="360"/>
              </a:spcBef>
              <a:spcAft>
                <a:spcPts val="0"/>
              </a:spcAft>
              <a:buSzPts val="1400"/>
              <a:buNone/>
            </a:pPr>
            <a:endParaRPr sz="1200" b="0" i="0" u="none" strike="noStrike" cap="none" dirty="0">
              <a:solidFill>
                <a:schemeClr val="dk1"/>
              </a:solidFill>
              <a:latin typeface="Arial"/>
              <a:ea typeface="Arial"/>
              <a:cs typeface="Arial"/>
              <a:sym typeface="Arial"/>
            </a:endParaRPr>
          </a:p>
        </p:txBody>
      </p:sp>
      <p:sp>
        <p:nvSpPr>
          <p:cNvPr id="320" name="Google Shape;320;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640"/>
              </a:spcBef>
              <a:spcAft>
                <a:spcPts val="0"/>
              </a:spcAft>
              <a:buSzPts val="3200"/>
              <a:buNone/>
            </a:pPr>
            <a:r>
              <a:rPr lang="vi-VN" dirty="0"/>
              <a:t>Dương Thuỵ Hồng Ân - BEBEIU22274  </a:t>
            </a:r>
          </a:p>
          <a:p>
            <a:pPr marL="0" lvl="0" indent="0" algn="l" rtl="0">
              <a:lnSpc>
                <a:spcPct val="100000"/>
              </a:lnSpc>
              <a:spcBef>
                <a:spcPts val="640"/>
              </a:spcBef>
              <a:spcAft>
                <a:spcPts val="0"/>
              </a:spcAft>
              <a:buSzPts val="3200"/>
              <a:buNone/>
            </a:pPr>
            <a:r>
              <a:rPr lang="vi-VN" dirty="0"/>
              <a:t>Đặng Thị Tuyết Như - BABAIU22277</a:t>
            </a:r>
          </a:p>
          <a:p>
            <a:pPr marL="0" lvl="0" indent="0" algn="l" rtl="0">
              <a:lnSpc>
                <a:spcPct val="100000"/>
              </a:lnSpc>
              <a:spcBef>
                <a:spcPts val="640"/>
              </a:spcBef>
              <a:spcAft>
                <a:spcPts val="0"/>
              </a:spcAft>
              <a:buSzPts val="3200"/>
              <a:buNone/>
            </a:pPr>
            <a:r>
              <a:rPr lang="vi-VN" dirty="0"/>
              <a:t>Nguyễn Văn Kiên - BABAWE22214</a:t>
            </a:r>
          </a:p>
          <a:p>
            <a:pPr marL="0" lvl="0" indent="0" algn="l" rtl="0">
              <a:lnSpc>
                <a:spcPct val="100000"/>
              </a:lnSpc>
              <a:spcBef>
                <a:spcPts val="640"/>
              </a:spcBef>
              <a:spcAft>
                <a:spcPts val="0"/>
              </a:spcAft>
              <a:buSzPts val="3200"/>
              <a:buNone/>
            </a:pPr>
            <a:r>
              <a:rPr lang="vi-VN" dirty="0"/>
              <a:t>Đặng Khánh Huyền - MAMAIU22066</a:t>
            </a:r>
          </a:p>
          <a:p>
            <a:pPr marL="0" lvl="0" indent="0" algn="l" rtl="0">
              <a:lnSpc>
                <a:spcPct val="100000"/>
              </a:lnSpc>
              <a:spcBef>
                <a:spcPts val="640"/>
              </a:spcBef>
              <a:spcAft>
                <a:spcPts val="0"/>
              </a:spcAft>
              <a:buSzPts val="3200"/>
              <a:buNone/>
            </a:pPr>
            <a:r>
              <a:rPr lang="vi-VN" dirty="0"/>
              <a:t>Nguyễn Hoàng Nam Phương - BABAWE22409</a:t>
            </a:r>
          </a:p>
          <a:p>
            <a:pPr marL="0" lvl="0" indent="0" algn="l" rtl="0">
              <a:lnSpc>
                <a:spcPct val="100000"/>
              </a:lnSpc>
              <a:spcBef>
                <a:spcPts val="640"/>
              </a:spcBef>
              <a:spcAft>
                <a:spcPts val="0"/>
              </a:spcAft>
              <a:buSzPts val="3200"/>
              <a:buNone/>
            </a:pPr>
            <a:r>
              <a:rPr lang="vi-VN" dirty="0"/>
              <a:t>Huỳnh Quốc Bảo - MAMAIU22082</a:t>
            </a:r>
          </a:p>
          <a:p>
            <a:pPr marL="0" lvl="0" indent="0" algn="l" rtl="0">
              <a:lnSpc>
                <a:spcPct val="100000"/>
              </a:lnSpc>
              <a:spcBef>
                <a:spcPts val="640"/>
              </a:spcBef>
              <a:spcAft>
                <a:spcPts val="0"/>
              </a:spcAft>
              <a:buSzPts val="3200"/>
              <a:buNone/>
            </a:pPr>
            <a:r>
              <a:rPr lang="vi-VN" dirty="0"/>
              <a:t>Trần Ngọc Anh Thơ - MAMAIU22074</a:t>
            </a:r>
          </a:p>
          <a:p>
            <a:pPr marL="0" lvl="0" indent="0" algn="l" rtl="0">
              <a:lnSpc>
                <a:spcPct val="100000"/>
              </a:lnSpc>
              <a:spcBef>
                <a:spcPts val="640"/>
              </a:spcBef>
              <a:spcAft>
                <a:spcPts val="0"/>
              </a:spcAft>
              <a:buSzPts val="3200"/>
              <a:buNone/>
            </a:pPr>
            <a:r>
              <a:rPr lang="vi-VN" dirty="0"/>
              <a:t>Nguyễn Thị Kim Phụng - BABAWE22355</a:t>
            </a:r>
          </a:p>
          <a:p>
            <a:pPr marL="0" lvl="0" indent="0" algn="l" rtl="0">
              <a:lnSpc>
                <a:spcPct val="100000"/>
              </a:lnSpc>
              <a:spcBef>
                <a:spcPts val="360"/>
              </a:spcBef>
              <a:spcAft>
                <a:spcPts val="0"/>
              </a:spcAft>
              <a:buSzPts val="1400"/>
              <a:buNone/>
            </a:pPr>
            <a:endParaRPr sz="1200" b="0" i="0" u="none" strike="noStrike" cap="none" dirty="0">
              <a:solidFill>
                <a:schemeClr val="dk1"/>
              </a:solidFill>
              <a:latin typeface="Arial"/>
              <a:ea typeface="Arial"/>
              <a:cs typeface="Arial"/>
              <a:sym typeface="Arial"/>
            </a:endParaRPr>
          </a:p>
        </p:txBody>
      </p:sp>
      <p:sp>
        <p:nvSpPr>
          <p:cNvPr id="328" name="Google Shape;328;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19</a:t>
            </a:fld>
            <a:endParaRPr lang="en-US"/>
          </a:p>
        </p:txBody>
      </p:sp>
    </p:spTree>
    <p:extLst>
      <p:ext uri="{BB962C8B-B14F-4D97-AF65-F5344CB8AC3E}">
        <p14:creationId xmlns:p14="http://schemas.microsoft.com/office/powerpoint/2010/main" val="4269219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9985703-80B0-4FF7-9942-3CFF043176BC}" type="slidenum">
              <a:rPr lang="en-US" smtClean="0"/>
              <a:pPr>
                <a:defRPr/>
              </a:pPr>
              <a:t>23</a:t>
            </a:fld>
            <a:endParaRPr lang="en-US"/>
          </a:p>
        </p:txBody>
      </p:sp>
    </p:spTree>
    <p:extLst>
      <p:ext uri="{BB962C8B-B14F-4D97-AF65-F5344CB8AC3E}">
        <p14:creationId xmlns:p14="http://schemas.microsoft.com/office/powerpoint/2010/main" val="402613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9985703-80B0-4FF7-9942-3CFF043176BC}" type="slidenum">
              <a:rPr lang="en-US" smtClean="0"/>
              <a:pPr>
                <a:defRPr/>
              </a:pPr>
              <a:t>25</a:t>
            </a:fld>
            <a:endParaRPr lang="en-US"/>
          </a:p>
        </p:txBody>
      </p:sp>
    </p:spTree>
    <p:extLst>
      <p:ext uri="{BB962C8B-B14F-4D97-AF65-F5344CB8AC3E}">
        <p14:creationId xmlns:p14="http://schemas.microsoft.com/office/powerpoint/2010/main" val="2367999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3E8DBD-BADF-4511-888C-B338F20B315A}" type="slidenum">
              <a:rPr lang="en-US" smtClean="0"/>
              <a:t>27</a:t>
            </a:fld>
            <a:endParaRPr lang="en-US"/>
          </a:p>
        </p:txBody>
      </p:sp>
    </p:spTree>
    <p:extLst>
      <p:ext uri="{BB962C8B-B14F-4D97-AF65-F5344CB8AC3E}">
        <p14:creationId xmlns:p14="http://schemas.microsoft.com/office/powerpoint/2010/main" val="3925024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3E8DBD-BADF-4511-888C-B338F20B315A}" type="slidenum">
              <a:rPr lang="en-US" smtClean="0"/>
              <a:t>28</a:t>
            </a:fld>
            <a:endParaRPr lang="en-US"/>
          </a:p>
        </p:txBody>
      </p:sp>
    </p:spTree>
    <p:extLst>
      <p:ext uri="{BB962C8B-B14F-4D97-AF65-F5344CB8AC3E}">
        <p14:creationId xmlns:p14="http://schemas.microsoft.com/office/powerpoint/2010/main" val="308888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3200"/>
              <a:buFont typeface="Arial"/>
              <a:buNone/>
            </a:pPr>
            <a:r>
              <a:rPr lang="en-US" sz="3200">
                <a:solidFill>
                  <a:srgbClr val="080808"/>
                </a:solidFill>
              </a:rPr>
              <a:t>Nguyen Minh An + BEBEIU22185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Vu Cao Bang + BEBEIU22014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Tran Thi Ngoc Diep + BEBEIU22183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Do Quoc Hai + BEBEIU22032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Ngo Minh Khoi + BEBEIU22063</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Quoc Trung Nhan + BEBEIU22184</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Vo Duc Trong + BEBEIU22155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Lam Hoang Xuan Yen + BEBEIU22272  </a:t>
            </a:r>
            <a:endParaRPr sz="3200">
              <a:solidFill>
                <a:srgbClr val="080808"/>
              </a:solidFill>
            </a:endParaRPr>
          </a:p>
          <a:p>
            <a:pPr marL="0" lvl="0" indent="0" algn="l" rtl="0">
              <a:spcBef>
                <a:spcPts val="640"/>
              </a:spcBef>
              <a:spcAft>
                <a:spcPts val="0"/>
              </a:spcAft>
              <a:buClr>
                <a:schemeClr val="dk1"/>
              </a:buClr>
              <a:buSzPts val="3200"/>
              <a:buFont typeface="Arial"/>
              <a:buNone/>
            </a:pPr>
            <a:endParaRPr sz="3200">
              <a:solidFill>
                <a:srgbClr val="080808"/>
              </a:solidFill>
            </a:endParaRPr>
          </a:p>
          <a:p>
            <a:pPr marL="0" lvl="0" indent="0" algn="l" rtl="0">
              <a:lnSpc>
                <a:spcPct val="100000"/>
              </a:lnSpc>
              <a:spcBef>
                <a:spcPts val="360"/>
              </a:spcBef>
              <a:spcAft>
                <a:spcPts val="0"/>
              </a:spcAft>
              <a:buSzPts val="1400"/>
              <a:buNone/>
            </a:pPr>
            <a:endParaRPr/>
          </a:p>
        </p:txBody>
      </p:sp>
      <p:sp>
        <p:nvSpPr>
          <p:cNvPr id="237" name="Google Shape;237;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3E8DBD-BADF-4511-888C-B338F20B315A}" type="slidenum">
              <a:rPr lang="en-US" smtClean="0"/>
              <a:t>29</a:t>
            </a:fld>
            <a:endParaRPr lang="en-US"/>
          </a:p>
        </p:txBody>
      </p:sp>
    </p:spTree>
    <p:extLst>
      <p:ext uri="{BB962C8B-B14F-4D97-AF65-F5344CB8AC3E}">
        <p14:creationId xmlns:p14="http://schemas.microsoft.com/office/powerpoint/2010/main" val="2044830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3E8DBD-BADF-4511-888C-B338F20B315A}" type="slidenum">
              <a:rPr lang="en-US" smtClean="0"/>
              <a:t>30</a:t>
            </a:fld>
            <a:endParaRPr lang="en-US"/>
          </a:p>
        </p:txBody>
      </p:sp>
    </p:spTree>
    <p:extLst>
      <p:ext uri="{BB962C8B-B14F-4D97-AF65-F5344CB8AC3E}">
        <p14:creationId xmlns:p14="http://schemas.microsoft.com/office/powerpoint/2010/main" val="3403614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7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vi-VN" dirty="0"/>
              <a:t>Trần Bách Tùng – ITITIU21340</a:t>
            </a:r>
          </a:p>
          <a:p>
            <a:pPr marL="0" lvl="0" indent="0" algn="l" rtl="0">
              <a:spcBef>
                <a:spcPts val="360"/>
              </a:spcBef>
              <a:spcAft>
                <a:spcPts val="0"/>
              </a:spcAft>
              <a:buNone/>
            </a:pPr>
            <a:endParaRPr dirty="0"/>
          </a:p>
        </p:txBody>
      </p:sp>
      <p:sp>
        <p:nvSpPr>
          <p:cNvPr id="914" name="Google Shape;914;p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170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7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vi-VN" dirty="0"/>
              <a:t>Trần Bách Tùng – ITITIU21340</a:t>
            </a:r>
          </a:p>
          <a:p>
            <a:pPr marL="0" lvl="0" indent="0" algn="l" rtl="0">
              <a:spcBef>
                <a:spcPts val="360"/>
              </a:spcBef>
              <a:spcAft>
                <a:spcPts val="0"/>
              </a:spcAft>
              <a:buNone/>
            </a:pPr>
            <a:endParaRPr dirty="0"/>
          </a:p>
        </p:txBody>
      </p:sp>
      <p:sp>
        <p:nvSpPr>
          <p:cNvPr id="922" name="Google Shape;922;p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895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https://www.youtube.com/watch?v=YFood_bTOX4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dirty="0" err="1"/>
              <a:t>Rephrased</a:t>
            </a:r>
            <a:r>
              <a:rPr lang="vi-VN" sz="1200" b="0" dirty="0"/>
              <a:t> </a:t>
            </a:r>
            <a:r>
              <a:rPr lang="vi-VN" sz="1200" b="0" dirty="0" err="1"/>
              <a:t>argument</a:t>
            </a:r>
            <a:r>
              <a:rPr lang="en-US" sz="1200" b="0" dirty="0"/>
              <a:t>s</a:t>
            </a:r>
            <a:r>
              <a:rPr lang="vi-VN" sz="1200" b="0" dirty="0"/>
              <a:t>: </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 can’t live without you. (conclusion)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Now that I’ve been loving you for so long. (premise)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 can’t carry on. (conclusion)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When all that I’ve been living for is gone. (premise)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35</a:t>
            </a:fld>
            <a:endParaRPr lang="en-US"/>
          </a:p>
        </p:txBody>
      </p:sp>
    </p:spTree>
    <p:extLst>
      <p:ext uri="{BB962C8B-B14F-4D97-AF65-F5344CB8AC3E}">
        <p14:creationId xmlns:p14="http://schemas.microsoft.com/office/powerpoint/2010/main" val="1463356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36</a:t>
            </a:fld>
            <a:endParaRPr lang="en-US"/>
          </a:p>
        </p:txBody>
      </p:sp>
    </p:spTree>
    <p:extLst>
      <p:ext uri="{BB962C8B-B14F-4D97-AF65-F5344CB8AC3E}">
        <p14:creationId xmlns:p14="http://schemas.microsoft.com/office/powerpoint/2010/main" val="4162331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thanhnien.vn</a:t>
            </a:r>
            <a:r>
              <a:rPr lang="en-US" dirty="0"/>
              <a:t>/ba-nguyen-phuong-hang-khong-xin-loi-vy-oanh-dam-vinh-hung-vi-da-tra-gia-qua-dat-roi-185230921172343824.htm</a:t>
            </a:r>
          </a:p>
        </p:txBody>
      </p:sp>
      <p:sp>
        <p:nvSpPr>
          <p:cNvPr id="4" name="Slide Number Placeholder 3"/>
          <p:cNvSpPr>
            <a:spLocks noGrp="1"/>
          </p:cNvSpPr>
          <p:nvPr>
            <p:ph type="sldNum" sz="quarter" idx="5"/>
          </p:nvPr>
        </p:nvSpPr>
        <p:spPr/>
        <p:txBody>
          <a:bodyPr/>
          <a:lstStyle/>
          <a:p>
            <a:fld id="{0E793208-9CC3-4F38-A2E6-E08394D8DB5D}" type="slidenum">
              <a:rPr lang="en-US" smtClean="0"/>
              <a:t>37</a:t>
            </a:fld>
            <a:endParaRPr lang="en-US"/>
          </a:p>
        </p:txBody>
      </p:sp>
    </p:spTree>
    <p:extLst>
      <p:ext uri="{BB962C8B-B14F-4D97-AF65-F5344CB8AC3E}">
        <p14:creationId xmlns:p14="http://schemas.microsoft.com/office/powerpoint/2010/main" val="2262078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This hidden element of the argument is not in</a:t>
            </a:r>
            <a:r>
              <a:rPr lang="en-US" baseline="0" dirty="0"/>
              <a:t> your textbook, however, it is a critical element of the argument. Therefore, you need to read the instructions below carefully.</a:t>
            </a:r>
          </a:p>
          <a:p>
            <a:endParaRPr lang="en-US" baseline="0" dirty="0"/>
          </a:p>
          <a:p>
            <a:r>
              <a:rPr lang="en-US" sz="1200" b="0" i="0" kern="1200" dirty="0">
                <a:solidFill>
                  <a:schemeClr val="tx1"/>
                </a:solidFill>
                <a:effectLst/>
                <a:latin typeface="Arial" charset="0"/>
                <a:ea typeface="+mn-ea"/>
                <a:cs typeface="+mn-cs"/>
              </a:rPr>
              <a:t>An assumption is an unexamined belief: what we think is</a:t>
            </a:r>
            <a:r>
              <a:rPr lang="en-US" sz="1200" b="0" i="0" kern="1200" baseline="0" dirty="0">
                <a:solidFill>
                  <a:schemeClr val="tx1"/>
                </a:solidFill>
                <a:effectLst/>
                <a:latin typeface="Arial" charset="0"/>
                <a:ea typeface="+mn-ea"/>
                <a:cs typeface="+mn-cs"/>
              </a:rPr>
              <a:t> true </a:t>
            </a:r>
            <a:r>
              <a:rPr lang="en-US" sz="1200" b="0" i="0" kern="1200" dirty="0">
                <a:solidFill>
                  <a:schemeClr val="tx1"/>
                </a:solidFill>
                <a:effectLst/>
                <a:latin typeface="Arial" charset="0"/>
                <a:ea typeface="+mn-ea"/>
                <a:cs typeface="+mn-cs"/>
              </a:rPr>
              <a:t>without confirmed proof (just because we assume something is true doesn't mean it is</a:t>
            </a:r>
            <a:r>
              <a:rPr lang="en-US" sz="1200" b="0" i="0" kern="1200" baseline="0" dirty="0">
                <a:solidFill>
                  <a:schemeClr val="tx1"/>
                </a:solidFill>
                <a:effectLst/>
                <a:latin typeface="Arial" charset="0"/>
                <a:ea typeface="+mn-ea"/>
                <a:cs typeface="+mn-cs"/>
              </a:rPr>
              <a:t> true)</a:t>
            </a:r>
            <a:r>
              <a:rPr lang="en-US" sz="1200" b="0" i="0" kern="1200" dirty="0">
                <a:solidFill>
                  <a:schemeClr val="tx1"/>
                </a:solidFill>
                <a:effectLst/>
                <a:latin typeface="Arial" charset="0"/>
                <a:ea typeface="+mn-ea"/>
                <a:cs typeface="+mn-cs"/>
              </a:rPr>
              <a:t>. Our inferences (also called conclusions) are often based on assumptions that we haven't thought about critically. A critical thinker</a:t>
            </a:r>
            <a:r>
              <a:rPr lang="en-US" sz="1200" b="0" i="0" kern="1200" baseline="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is attentive to these assumptions because if we assume wrongly,</a:t>
            </a:r>
            <a:r>
              <a:rPr lang="en-US" sz="1200" b="0" i="0" kern="1200" baseline="0" dirty="0">
                <a:solidFill>
                  <a:schemeClr val="tx1"/>
                </a:solidFill>
                <a:effectLst/>
                <a:latin typeface="Arial" charset="0"/>
                <a:ea typeface="+mn-ea"/>
                <a:cs typeface="+mn-cs"/>
              </a:rPr>
              <a:t> we will conclude wrongly. </a:t>
            </a:r>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Think carefully about your assumptions when finding and analyzing information.</a:t>
            </a:r>
            <a:r>
              <a:rPr lang="en-US" sz="1200" b="0" i="0" kern="1200" baseline="0" dirty="0">
                <a:solidFill>
                  <a:schemeClr val="tx1"/>
                </a:solidFill>
                <a:effectLst/>
                <a:latin typeface="Arial" charset="0"/>
                <a:ea typeface="+mn-ea"/>
                <a:cs typeface="+mn-cs"/>
              </a:rPr>
              <a:t> Also,</a:t>
            </a:r>
            <a:r>
              <a:rPr lang="en-US" sz="1200" b="0" i="0" kern="1200" dirty="0">
                <a:solidFill>
                  <a:schemeClr val="tx1"/>
                </a:solidFill>
                <a:effectLst/>
                <a:latin typeface="Arial" charset="0"/>
                <a:ea typeface="+mn-ea"/>
                <a:cs typeface="+mn-cs"/>
              </a:rPr>
              <a:t> think carefully about the assumptions of others to understand</a:t>
            </a:r>
            <a:r>
              <a:rPr lang="en-US" sz="1200" b="0" i="0" kern="1200" baseline="0" dirty="0">
                <a:solidFill>
                  <a:schemeClr val="tx1"/>
                </a:solidFill>
                <a:effectLst/>
                <a:latin typeface="Arial" charset="0"/>
                <a:ea typeface="+mn-ea"/>
                <a:cs typeface="+mn-cs"/>
              </a:rPr>
              <a:t> why they say/do something</a:t>
            </a:r>
            <a:r>
              <a:rPr lang="en-US" sz="1200" b="0" i="0" kern="1200" dirty="0">
                <a:solidFill>
                  <a:schemeClr val="tx1"/>
                </a:solidFill>
                <a:effectLst/>
                <a:latin typeface="Arial" charset="0"/>
                <a:ea typeface="+mn-ea"/>
                <a:cs typeface="+mn-cs"/>
              </a:rPr>
              <a:t>. </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For example:</a:t>
            </a:r>
            <a:r>
              <a:rPr lang="en-US" sz="1200" b="0" i="0" kern="1200" baseline="0" dirty="0">
                <a:solidFill>
                  <a:schemeClr val="tx1"/>
                </a:solidFill>
                <a:effectLst/>
                <a:latin typeface="Arial" charset="0"/>
                <a:ea typeface="+mn-ea"/>
                <a:cs typeface="+mn-cs"/>
              </a:rPr>
              <a:t> When a person see his/her lover going hand in hand with a person of the opposite sex (premise), he/she will feel jealous and does the wrong thing (conclusion). This is because he/she assumes that people of opposite sexes holding hands are in love, but this is not always true. You may hold hands with your cousins/brothers or close friends as well, right?</a:t>
            </a:r>
            <a:endParaRPr lang="en-US" dirty="0"/>
          </a:p>
        </p:txBody>
      </p:sp>
      <p:sp>
        <p:nvSpPr>
          <p:cNvPr id="4" name="Slide Number Placeholder 3"/>
          <p:cNvSpPr>
            <a:spLocks noGrp="1"/>
          </p:cNvSpPr>
          <p:nvPr>
            <p:ph type="sldNum" sz="quarter" idx="10"/>
          </p:nvPr>
        </p:nvSpPr>
        <p:spPr/>
        <p:txBody>
          <a:bodyPr/>
          <a:lstStyle/>
          <a:p>
            <a:pPr>
              <a:defRPr/>
            </a:pPr>
            <a:fld id="{29985703-80B0-4FF7-9942-3CFF043176BC}" type="slidenum">
              <a:rPr lang="en-US" smtClean="0"/>
              <a:pPr>
                <a:defRPr/>
              </a:pPr>
              <a:t>39</a:t>
            </a:fld>
            <a:endParaRPr lang="en-US"/>
          </a:p>
        </p:txBody>
      </p:sp>
    </p:spTree>
    <p:extLst>
      <p:ext uri="{BB962C8B-B14F-4D97-AF65-F5344CB8AC3E}">
        <p14:creationId xmlns:p14="http://schemas.microsoft.com/office/powerpoint/2010/main" val="2739892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9985703-80B0-4FF7-9942-3CFF043176BC}" type="slidenum">
              <a:rPr lang="en-US" smtClean="0"/>
              <a:pPr>
                <a:defRPr/>
              </a:pPr>
              <a:t>41</a:t>
            </a:fld>
            <a:endParaRPr lang="en-US"/>
          </a:p>
        </p:txBody>
      </p:sp>
    </p:spTree>
    <p:extLst>
      <p:ext uri="{BB962C8B-B14F-4D97-AF65-F5344CB8AC3E}">
        <p14:creationId xmlns:p14="http://schemas.microsoft.com/office/powerpoint/2010/main" val="1383982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a:extLst>
            <a:ext uri="{FF2B5EF4-FFF2-40B4-BE49-F238E27FC236}">
              <a16:creationId xmlns:a16="http://schemas.microsoft.com/office/drawing/2014/main" id="{F1C4ECE5-225A-44B3-4B86-AFF8111308A9}"/>
            </a:ext>
          </a:extLst>
        </p:cNvPr>
        <p:cNvGrpSpPr/>
        <p:nvPr/>
      </p:nvGrpSpPr>
      <p:grpSpPr>
        <a:xfrm>
          <a:off x="0" y="0"/>
          <a:ext cx="0" cy="0"/>
          <a:chOff x="0" y="0"/>
          <a:chExt cx="0" cy="0"/>
        </a:xfrm>
      </p:grpSpPr>
      <p:sp>
        <p:nvSpPr>
          <p:cNvPr id="921" name="Google Shape;921;p76:notes">
            <a:extLst>
              <a:ext uri="{FF2B5EF4-FFF2-40B4-BE49-F238E27FC236}">
                <a16:creationId xmlns:a16="http://schemas.microsoft.com/office/drawing/2014/main" id="{CC71A86A-BDA9-0014-9FBA-A11898B8EE12}"/>
              </a:ext>
            </a:extLst>
          </p:cNvPr>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vi-VN" dirty="0"/>
              <a:t>Trần Bách Tùng – ITITIU21340</a:t>
            </a:r>
          </a:p>
          <a:p>
            <a:pPr marL="0" lvl="0" indent="0" algn="l" rtl="0">
              <a:spcBef>
                <a:spcPts val="360"/>
              </a:spcBef>
              <a:spcAft>
                <a:spcPts val="0"/>
              </a:spcAft>
              <a:buNone/>
            </a:pPr>
            <a:endParaRPr dirty="0"/>
          </a:p>
        </p:txBody>
      </p:sp>
      <p:sp>
        <p:nvSpPr>
          <p:cNvPr id="922" name="Google Shape;922;p76:notes">
            <a:extLst>
              <a:ext uri="{FF2B5EF4-FFF2-40B4-BE49-F238E27FC236}">
                <a16:creationId xmlns:a16="http://schemas.microsoft.com/office/drawing/2014/main" id="{57F5D5E2-EF5F-8872-7A42-60CB1039B1B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6031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3200"/>
              <a:buFont typeface="Arial"/>
              <a:buNone/>
            </a:pPr>
            <a:r>
              <a:rPr lang="en-US" sz="3200">
                <a:solidFill>
                  <a:srgbClr val="080808"/>
                </a:solidFill>
              </a:rPr>
              <a:t>Nguyen Minh An + BEBEIU22185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Vu Cao Bang + BEBEIU22014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Tran Thi Ngoc Diep + BEBEIU22183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Do Quoc Hai + BEBEIU22032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Ngo Minh Khoi + BEBEIU22063</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Quoc Trung Nhan + BEBEIU22184</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Vo Duc Trong + BEBEIU22155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Lam Hoang Xuan Yen + BEBEIU22272  </a:t>
            </a:r>
            <a:endParaRPr sz="3200">
              <a:solidFill>
                <a:srgbClr val="080808"/>
              </a:solidFill>
            </a:endParaRPr>
          </a:p>
          <a:p>
            <a:pPr marL="0" lvl="0" indent="0" algn="l" rtl="0">
              <a:spcBef>
                <a:spcPts val="640"/>
              </a:spcBef>
              <a:spcAft>
                <a:spcPts val="0"/>
              </a:spcAft>
              <a:buClr>
                <a:schemeClr val="dk1"/>
              </a:buClr>
              <a:buSzPts val="3200"/>
              <a:buFont typeface="Arial"/>
              <a:buNone/>
            </a:pPr>
            <a:endParaRPr sz="3200">
              <a:solidFill>
                <a:srgbClr val="080808"/>
              </a:solidFill>
            </a:endParaRPr>
          </a:p>
          <a:p>
            <a:pPr marL="0" lvl="0" indent="0" algn="l" rtl="0">
              <a:lnSpc>
                <a:spcPct val="100000"/>
              </a:lnSpc>
              <a:spcBef>
                <a:spcPts val="360"/>
              </a:spcBef>
              <a:spcAft>
                <a:spcPts val="0"/>
              </a:spcAft>
              <a:buSzPts val="1400"/>
              <a:buNone/>
            </a:pPr>
            <a:endParaRPr/>
          </a:p>
        </p:txBody>
      </p:sp>
      <p:sp>
        <p:nvSpPr>
          <p:cNvPr id="244" name="Google Shape;244;p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640"/>
              </a:spcBef>
              <a:spcAft>
                <a:spcPts val="0"/>
              </a:spcAft>
              <a:buClr>
                <a:schemeClr val="dk1"/>
              </a:buClr>
              <a:buSzPts val="3200"/>
              <a:buFont typeface="Arial"/>
              <a:buNone/>
            </a:pPr>
            <a:r>
              <a:rPr lang="en-US" sz="3200">
                <a:solidFill>
                  <a:srgbClr val="080808"/>
                </a:solidFill>
                <a:latin typeface="Times New Roman"/>
                <a:ea typeface="Times New Roman"/>
                <a:cs typeface="Times New Roman"/>
                <a:sym typeface="Times New Roman"/>
              </a:rPr>
              <a:t>Lê Cao Tuyết An - FAFBIU22001</a:t>
            </a:r>
            <a:endParaRPr sz="3200">
              <a:solidFill>
                <a:srgbClr val="080808"/>
              </a:solidFill>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r>
              <a:rPr lang="en-US" sz="3200">
                <a:solidFill>
                  <a:srgbClr val="080808"/>
                </a:solidFill>
                <a:latin typeface="Times New Roman"/>
                <a:ea typeface="Times New Roman"/>
                <a:cs typeface="Times New Roman"/>
                <a:sym typeface="Times New Roman"/>
              </a:rPr>
              <a:t>Nguyễn Minh Tuấn - FAFBIU22217</a:t>
            </a:r>
            <a:endParaRPr sz="3200">
              <a:solidFill>
                <a:srgbClr val="080808"/>
              </a:solidFill>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r>
              <a:rPr lang="en-US" sz="3200">
                <a:solidFill>
                  <a:srgbClr val="080808"/>
                </a:solidFill>
                <a:latin typeface="Times New Roman"/>
                <a:ea typeface="Times New Roman"/>
                <a:cs typeface="Times New Roman"/>
                <a:sym typeface="Times New Roman"/>
              </a:rPr>
              <a:t>Nguyễn Hoàng Anh Tú - FAFBIU22214</a:t>
            </a:r>
            <a:endParaRPr sz="3200">
              <a:solidFill>
                <a:srgbClr val="080808"/>
              </a:solidFill>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r>
              <a:rPr lang="en-US" sz="3200">
                <a:solidFill>
                  <a:srgbClr val="080808"/>
                </a:solidFill>
                <a:latin typeface="Times New Roman"/>
                <a:ea typeface="Times New Roman"/>
                <a:cs typeface="Times New Roman"/>
                <a:sym typeface="Times New Roman"/>
              </a:rPr>
              <a:t>Châu Nguyễn Phương Trinh - BABAIU22482 </a:t>
            </a:r>
            <a:endParaRPr sz="3200">
              <a:solidFill>
                <a:srgbClr val="080808"/>
              </a:solidFill>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r>
              <a:rPr lang="en-US" sz="3200">
                <a:solidFill>
                  <a:srgbClr val="080808"/>
                </a:solidFill>
                <a:latin typeface="Times New Roman"/>
                <a:ea typeface="Times New Roman"/>
                <a:cs typeface="Times New Roman"/>
                <a:sym typeface="Times New Roman"/>
              </a:rPr>
              <a:t>Trần Đăng Nhất - ITITIU22115</a:t>
            </a:r>
            <a:endParaRPr sz="3200">
              <a:solidFill>
                <a:srgbClr val="080808"/>
              </a:solidFill>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r>
              <a:rPr lang="en-US" sz="3200">
                <a:solidFill>
                  <a:srgbClr val="080808"/>
                </a:solidFill>
                <a:latin typeface="Times New Roman"/>
                <a:ea typeface="Times New Roman"/>
                <a:cs typeface="Times New Roman"/>
                <a:sym typeface="Times New Roman"/>
              </a:rPr>
              <a:t>Phạm Trần Đăng Minh - ITITIU22103</a:t>
            </a:r>
            <a:endParaRPr sz="3200">
              <a:solidFill>
                <a:srgbClr val="080808"/>
              </a:solidFill>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r>
              <a:rPr lang="en-US" sz="3200">
                <a:solidFill>
                  <a:srgbClr val="080808"/>
                </a:solidFill>
                <a:latin typeface="Times New Roman"/>
                <a:ea typeface="Times New Roman"/>
                <a:cs typeface="Times New Roman"/>
                <a:sym typeface="Times New Roman"/>
              </a:rPr>
              <a:t>Đỗ Ngọc Như Thảo - IEIEIU21134</a:t>
            </a:r>
            <a:endParaRPr sz="3200">
              <a:solidFill>
                <a:srgbClr val="080808"/>
              </a:solidFill>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Font typeface="Arial"/>
              <a:buNone/>
            </a:pPr>
            <a:r>
              <a:rPr lang="en-US" sz="3200">
                <a:solidFill>
                  <a:srgbClr val="080808"/>
                </a:solidFill>
                <a:latin typeface="Times New Roman"/>
                <a:ea typeface="Times New Roman"/>
                <a:cs typeface="Times New Roman"/>
                <a:sym typeface="Times New Roman"/>
              </a:rPr>
              <a:t>Trương Thị Mộng Lành - BABAIU22570</a:t>
            </a:r>
            <a:endParaRPr sz="3200">
              <a:solidFill>
                <a:srgbClr val="080808"/>
              </a:solidFill>
              <a:latin typeface="Times New Roman"/>
              <a:ea typeface="Times New Roman"/>
              <a:cs typeface="Times New Roman"/>
              <a:sym typeface="Times New Roman"/>
            </a:endParaRPr>
          </a:p>
          <a:p>
            <a:pPr marL="0" lvl="0" indent="0" algn="l" rtl="0">
              <a:lnSpc>
                <a:spcPct val="100000"/>
              </a:lnSpc>
              <a:spcBef>
                <a:spcPts val="360"/>
              </a:spcBef>
              <a:spcAft>
                <a:spcPts val="0"/>
              </a:spcAft>
              <a:buSzPts val="1400"/>
              <a:buNone/>
            </a:pPr>
            <a:endParaRPr/>
          </a:p>
        </p:txBody>
      </p:sp>
      <p:sp>
        <p:nvSpPr>
          <p:cNvPr id="274" name="Google Shape;274;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rtl="0">
              <a:spcBef>
                <a:spcPts val="640"/>
              </a:spcBef>
              <a:spcAft>
                <a:spcPts val="0"/>
              </a:spcAft>
            </a:pPr>
            <a:r>
              <a:rPr lang="vi-VN" sz="1800" b="0" i="0" u="none" strike="noStrike" dirty="0">
                <a:solidFill>
                  <a:srgbClr val="080808"/>
                </a:solidFill>
                <a:effectLst/>
                <a:latin typeface="Times New Roman" panose="02020603050405020304" pitchFamily="18" charset="0"/>
              </a:rPr>
              <a:t>Lê Cao Tuyết An - FAFBIU22001</a:t>
            </a:r>
            <a:endParaRPr lang="vi-VN" b="0" dirty="0">
              <a:effectLst/>
            </a:endParaRPr>
          </a:p>
          <a:p>
            <a:pPr rtl="0">
              <a:spcBef>
                <a:spcPts val="640"/>
              </a:spcBef>
              <a:spcAft>
                <a:spcPts val="0"/>
              </a:spcAft>
            </a:pPr>
            <a:r>
              <a:rPr lang="vi-VN" sz="1800" b="0" i="0" u="none" strike="noStrike" dirty="0">
                <a:solidFill>
                  <a:srgbClr val="080808"/>
                </a:solidFill>
                <a:effectLst/>
                <a:latin typeface="Times New Roman" panose="02020603050405020304" pitchFamily="18" charset="0"/>
              </a:rPr>
              <a:t>Nguyễn Minh Tuấn - FAFBIU22217</a:t>
            </a:r>
            <a:endParaRPr lang="vi-VN" b="0" dirty="0">
              <a:effectLst/>
            </a:endParaRPr>
          </a:p>
          <a:p>
            <a:pPr rtl="0">
              <a:spcBef>
                <a:spcPts val="640"/>
              </a:spcBef>
              <a:spcAft>
                <a:spcPts val="0"/>
              </a:spcAft>
            </a:pPr>
            <a:r>
              <a:rPr lang="vi-VN" sz="1800" b="0" i="0" u="none" strike="noStrike" dirty="0">
                <a:solidFill>
                  <a:srgbClr val="080808"/>
                </a:solidFill>
                <a:effectLst/>
                <a:latin typeface="Times New Roman" panose="02020603050405020304" pitchFamily="18" charset="0"/>
              </a:rPr>
              <a:t>Nguyễn Hoàng Anh Tú - FAFBIU22214</a:t>
            </a:r>
            <a:endParaRPr lang="vi-VN" b="0" dirty="0">
              <a:effectLst/>
            </a:endParaRPr>
          </a:p>
          <a:p>
            <a:pPr rtl="0">
              <a:spcBef>
                <a:spcPts val="640"/>
              </a:spcBef>
              <a:spcAft>
                <a:spcPts val="0"/>
              </a:spcAft>
            </a:pPr>
            <a:r>
              <a:rPr lang="vi-VN" sz="1800" b="0" i="0" u="none" strike="noStrike" dirty="0">
                <a:solidFill>
                  <a:srgbClr val="080808"/>
                </a:solidFill>
                <a:effectLst/>
                <a:latin typeface="Times New Roman" panose="02020603050405020304" pitchFamily="18" charset="0"/>
              </a:rPr>
              <a:t>Châu Nguyễn Phương Trinh - BABAIU22482 </a:t>
            </a:r>
            <a:endParaRPr lang="vi-VN" b="0" dirty="0">
              <a:effectLst/>
            </a:endParaRPr>
          </a:p>
          <a:p>
            <a:pPr rtl="0">
              <a:spcBef>
                <a:spcPts val="640"/>
              </a:spcBef>
              <a:spcAft>
                <a:spcPts val="0"/>
              </a:spcAft>
            </a:pPr>
            <a:r>
              <a:rPr lang="vi-VN" sz="1800" b="0" i="0" u="none" strike="noStrike" dirty="0">
                <a:solidFill>
                  <a:srgbClr val="080808"/>
                </a:solidFill>
                <a:effectLst/>
                <a:latin typeface="Times New Roman" panose="02020603050405020304" pitchFamily="18" charset="0"/>
              </a:rPr>
              <a:t>Trần Đăng Nhất - ITITIU22115</a:t>
            </a:r>
            <a:endParaRPr lang="vi-VN" b="0" dirty="0">
              <a:effectLst/>
            </a:endParaRPr>
          </a:p>
          <a:p>
            <a:pPr rtl="0">
              <a:spcBef>
                <a:spcPts val="640"/>
              </a:spcBef>
              <a:spcAft>
                <a:spcPts val="0"/>
              </a:spcAft>
            </a:pPr>
            <a:r>
              <a:rPr lang="vi-VN" sz="1800" b="0" i="0" u="none" strike="noStrike" dirty="0">
                <a:solidFill>
                  <a:srgbClr val="080808"/>
                </a:solidFill>
                <a:effectLst/>
                <a:latin typeface="Times New Roman" panose="02020603050405020304" pitchFamily="18" charset="0"/>
              </a:rPr>
              <a:t>Phạm Trần Đăng Minh - ITITIU22103</a:t>
            </a:r>
            <a:endParaRPr lang="vi-VN" b="0" dirty="0">
              <a:effectLst/>
            </a:endParaRPr>
          </a:p>
          <a:p>
            <a:pPr rtl="0">
              <a:spcBef>
                <a:spcPts val="640"/>
              </a:spcBef>
              <a:spcAft>
                <a:spcPts val="0"/>
              </a:spcAft>
            </a:pPr>
            <a:r>
              <a:rPr lang="vi-VN" sz="1800" b="0" i="0" u="none" strike="noStrike" dirty="0">
                <a:solidFill>
                  <a:srgbClr val="080808"/>
                </a:solidFill>
                <a:effectLst/>
                <a:latin typeface="Times New Roman" panose="02020603050405020304" pitchFamily="18" charset="0"/>
              </a:rPr>
              <a:t>Đỗ Ngọc Như Thảo - IEIEIU21134</a:t>
            </a:r>
            <a:endParaRPr lang="vi-VN" b="0" dirty="0">
              <a:effectLst/>
            </a:endParaRPr>
          </a:p>
          <a:p>
            <a:pPr rtl="0">
              <a:spcBef>
                <a:spcPts val="640"/>
              </a:spcBef>
              <a:spcAft>
                <a:spcPts val="0"/>
              </a:spcAft>
            </a:pPr>
            <a:r>
              <a:rPr lang="vi-VN" sz="1800" b="0" i="0" u="none" strike="noStrike" dirty="0">
                <a:solidFill>
                  <a:srgbClr val="080808"/>
                </a:solidFill>
                <a:effectLst/>
                <a:latin typeface="Times New Roman" panose="02020603050405020304" pitchFamily="18" charset="0"/>
              </a:rPr>
              <a:t>Trương Thị Mộng Lành - BABAIU22570</a:t>
            </a:r>
            <a:endParaRPr lang="vi-VN" b="0" dirty="0">
              <a:effectLst/>
            </a:endParaRPr>
          </a:p>
          <a:p>
            <a:br>
              <a:rPr lang="vi-VN" dirty="0"/>
            </a:br>
            <a:endParaRPr lang="vi-VN" dirty="0"/>
          </a:p>
        </p:txBody>
      </p:sp>
      <p:sp>
        <p:nvSpPr>
          <p:cNvPr id="228" name="Google Shape;228;p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14756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dirty="0"/>
          </a:p>
        </p:txBody>
      </p:sp>
      <p:sp>
        <p:nvSpPr>
          <p:cNvPr id="4" name="Slide Number Placeholder 3"/>
          <p:cNvSpPr>
            <a:spLocks noGrp="1"/>
          </p:cNvSpPr>
          <p:nvPr>
            <p:ph type="sldNum" sz="quarter" idx="5"/>
          </p:nvPr>
        </p:nvSpPr>
        <p:spPr/>
        <p:txBody>
          <a:bodyPr/>
          <a:lstStyle/>
          <a:p>
            <a:pPr>
              <a:defRPr/>
            </a:pPr>
            <a:fld id="{29985703-80B0-4FF7-9942-3CFF043176BC}" type="slidenum">
              <a:rPr lang="en-US" smtClean="0"/>
              <a:pPr>
                <a:defRPr/>
              </a:pPr>
              <a:t>48</a:t>
            </a:fld>
            <a:endParaRPr lang="en-US"/>
          </a:p>
        </p:txBody>
      </p:sp>
    </p:spTree>
    <p:extLst>
      <p:ext uri="{BB962C8B-B14F-4D97-AF65-F5344CB8AC3E}">
        <p14:creationId xmlns:p14="http://schemas.microsoft.com/office/powerpoint/2010/main" val="830617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55</a:t>
            </a:fld>
            <a:endParaRPr lang="en-US"/>
          </a:p>
        </p:txBody>
      </p:sp>
    </p:spTree>
    <p:extLst>
      <p:ext uri="{BB962C8B-B14F-4D97-AF65-F5344CB8AC3E}">
        <p14:creationId xmlns:p14="http://schemas.microsoft.com/office/powerpoint/2010/main" val="692849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100" dirty="0" err="1"/>
              <a:t>Ngày</a:t>
            </a:r>
            <a:r>
              <a:rPr lang="vi-VN" sz="1100" dirty="0"/>
              <a:t> </a:t>
            </a:r>
            <a:r>
              <a:rPr lang="vi-VN" sz="1100" dirty="0" err="1"/>
              <a:t>nào</a:t>
            </a:r>
            <a:r>
              <a:rPr lang="vi-VN" sz="1100" dirty="0"/>
              <a:t> </a:t>
            </a:r>
            <a:r>
              <a:rPr lang="vi-VN" sz="1100" dirty="0" err="1"/>
              <a:t>còn</a:t>
            </a:r>
            <a:r>
              <a:rPr lang="vi-VN" sz="1100" dirty="0"/>
              <a:t> </a:t>
            </a:r>
            <a:r>
              <a:rPr lang="vi-VN" sz="1100" dirty="0" err="1"/>
              <a:t>bồi</a:t>
            </a:r>
            <a:r>
              <a:rPr lang="vi-VN" sz="1100" dirty="0"/>
              <a:t> </a:t>
            </a:r>
            <a:r>
              <a:rPr lang="vi-VN" sz="1100" dirty="0" err="1"/>
              <a:t>hồi</a:t>
            </a:r>
            <a:r>
              <a:rPr lang="vi-VN" sz="1100" dirty="0"/>
              <a:t> </a:t>
            </a:r>
            <a:r>
              <a:rPr lang="vi-VN" sz="1100" dirty="0" err="1"/>
              <a:t>tóc</a:t>
            </a:r>
            <a:r>
              <a:rPr lang="vi-VN" sz="1100" dirty="0"/>
              <a:t> xanh</a:t>
            </a:r>
            <a:br>
              <a:rPr lang="vi-VN" sz="1100" dirty="0"/>
            </a:br>
            <a:r>
              <a:rPr lang="vi-VN" sz="1100" dirty="0" err="1"/>
              <a:t>Ngày</a:t>
            </a:r>
            <a:r>
              <a:rPr lang="vi-VN" sz="1100" dirty="0"/>
              <a:t> </a:t>
            </a:r>
            <a:r>
              <a:rPr lang="vi-VN" sz="1100" dirty="0" err="1"/>
              <a:t>nào</a:t>
            </a:r>
            <a:r>
              <a:rPr lang="vi-VN" sz="1100" dirty="0"/>
              <a:t> </a:t>
            </a:r>
            <a:r>
              <a:rPr lang="vi-VN" sz="1100" dirty="0" err="1"/>
              <a:t>còn</a:t>
            </a:r>
            <a:r>
              <a:rPr lang="vi-VN" sz="1100" dirty="0"/>
              <a:t> </a:t>
            </a:r>
            <a:r>
              <a:rPr lang="vi-VN" sz="1100" dirty="0" err="1"/>
              <a:t>trò</a:t>
            </a:r>
            <a:r>
              <a:rPr lang="vi-VN" sz="1100" dirty="0"/>
              <a:t> </a:t>
            </a:r>
            <a:r>
              <a:rPr lang="vi-VN" sz="1100" dirty="0" err="1"/>
              <a:t>chuyện</a:t>
            </a:r>
            <a:r>
              <a:rPr lang="vi-VN" sz="1100" dirty="0"/>
              <a:t> </a:t>
            </a:r>
            <a:r>
              <a:rPr lang="vi-VN" sz="1100" dirty="0" err="1"/>
              <a:t>với</a:t>
            </a:r>
            <a:r>
              <a:rPr lang="vi-VN" sz="1100" dirty="0"/>
              <a:t> anh</a:t>
            </a:r>
            <a:br>
              <a:rPr lang="vi-VN" sz="1100" dirty="0"/>
            </a:br>
            <a:r>
              <a:rPr lang="vi-VN" sz="1100" dirty="0"/>
              <a:t>Em </a:t>
            </a:r>
            <a:r>
              <a:rPr lang="vi-VN" sz="1100" dirty="0" err="1"/>
              <a:t>nói</a:t>
            </a:r>
            <a:r>
              <a:rPr lang="vi-VN" sz="1100" dirty="0"/>
              <a:t> em thương anh </a:t>
            </a:r>
            <a:r>
              <a:rPr lang="vi-VN" sz="1100" dirty="0" err="1"/>
              <a:t>mà</a:t>
            </a:r>
            <a:br>
              <a:rPr lang="vi-VN" sz="1100" dirty="0"/>
            </a:br>
            <a:r>
              <a:rPr lang="vi-VN" sz="1100" dirty="0" err="1"/>
              <a:t>Nói</a:t>
            </a:r>
            <a:r>
              <a:rPr lang="vi-VN" sz="1100" dirty="0"/>
              <a:t> em yêu anh </a:t>
            </a:r>
            <a:r>
              <a:rPr lang="vi-VN" sz="1100" dirty="0" err="1"/>
              <a:t>mà</a:t>
            </a:r>
            <a:br>
              <a:rPr lang="vi-VN" sz="1100" dirty="0"/>
            </a:br>
            <a:r>
              <a:rPr lang="vi-VN" sz="1100" dirty="0" err="1"/>
              <a:t>Cớ</a:t>
            </a:r>
            <a:r>
              <a:rPr lang="vi-VN" sz="1100" dirty="0"/>
              <a:t> sao ta </a:t>
            </a:r>
            <a:r>
              <a:rPr lang="vi-VN" sz="1100" dirty="0" err="1"/>
              <a:t>lại</a:t>
            </a:r>
            <a:r>
              <a:rPr lang="vi-VN" sz="1100" dirty="0"/>
              <a:t> </a:t>
            </a:r>
            <a:r>
              <a:rPr lang="vi-VN" sz="1100" dirty="0" err="1"/>
              <a:t>hóa</a:t>
            </a:r>
            <a:r>
              <a:rPr lang="vi-VN" sz="1100" dirty="0"/>
              <a:t> chia xa</a:t>
            </a:r>
            <a:r>
              <a:rPr lang="en-US" sz="1100" dirty="0"/>
              <a:t>?</a:t>
            </a:r>
          </a:p>
          <a:p>
            <a:endParaRPr lang="en-US" sz="1100" b="1" dirty="0"/>
          </a:p>
          <a:p>
            <a:r>
              <a:rPr lang="en-US" sz="1100" b="0" dirty="0"/>
              <a:t>In an argument, there may be some background or information which does not support the conclusion. This information is, therefore, not considered as premise(s).  </a:t>
            </a:r>
          </a:p>
          <a:p>
            <a:r>
              <a:rPr lang="en-US" sz="1100" b="0" dirty="0"/>
              <a:t>In the above argument, the first two lines are background information (time expression); the conclusion is in the form of a question but in fact, it is ‘We should not break up.’</a:t>
            </a:r>
          </a:p>
        </p:txBody>
      </p:sp>
      <p:sp>
        <p:nvSpPr>
          <p:cNvPr id="4" name="Slide Number Placeholder 3"/>
          <p:cNvSpPr>
            <a:spLocks noGrp="1"/>
          </p:cNvSpPr>
          <p:nvPr>
            <p:ph type="sldNum" sz="quarter" idx="10"/>
          </p:nvPr>
        </p:nvSpPr>
        <p:spPr/>
        <p:txBody>
          <a:bodyPr/>
          <a:lstStyle/>
          <a:p>
            <a:fld id="{8D3E8DBD-BADF-4511-888C-B338F20B315A}" type="slidenum">
              <a:rPr lang="en-US" smtClean="0"/>
              <a:t>58</a:t>
            </a:fld>
            <a:endParaRPr lang="en-US"/>
          </a:p>
        </p:txBody>
      </p:sp>
    </p:spTree>
    <p:extLst>
      <p:ext uri="{BB962C8B-B14F-4D97-AF65-F5344CB8AC3E}">
        <p14:creationId xmlns:p14="http://schemas.microsoft.com/office/powerpoint/2010/main" val="1097967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7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3200"/>
              <a:buFont typeface="Arial"/>
              <a:buNone/>
            </a:pPr>
            <a:r>
              <a:rPr lang="en-US" sz="3200">
                <a:solidFill>
                  <a:srgbClr val="080808"/>
                </a:solidFill>
              </a:rPr>
              <a:t>Vũ Đình Kiên  EEACIU22225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Lê Tấn Duy + EEACIU22208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Trần Gia Bảo EEACIU22217</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Nguyễn Võ Minh Thông + EEACIU22230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Nguyễn Minh Duy+ EEACIU22223  </a:t>
            </a:r>
            <a:endParaRPr sz="3200">
              <a:solidFill>
                <a:srgbClr val="080808"/>
              </a:solidFill>
            </a:endParaRPr>
          </a:p>
          <a:p>
            <a:pPr marL="0" lvl="0" indent="0" algn="l" rtl="0">
              <a:spcBef>
                <a:spcPts val="640"/>
              </a:spcBef>
              <a:spcAft>
                <a:spcPts val="0"/>
              </a:spcAft>
              <a:buClr>
                <a:schemeClr val="dk1"/>
              </a:buClr>
              <a:buSzPts val="3200"/>
              <a:buFont typeface="Arial"/>
              <a:buNone/>
            </a:pPr>
            <a:endParaRPr sz="3200">
              <a:solidFill>
                <a:srgbClr val="080808"/>
              </a:solidFill>
            </a:endParaRPr>
          </a:p>
          <a:p>
            <a:pPr marL="0" lvl="0" indent="0" algn="l" rtl="0">
              <a:lnSpc>
                <a:spcPct val="100000"/>
              </a:lnSpc>
              <a:spcBef>
                <a:spcPts val="360"/>
              </a:spcBef>
              <a:spcAft>
                <a:spcPts val="0"/>
              </a:spcAft>
              <a:buSzPts val="1400"/>
              <a:buNone/>
            </a:pPr>
            <a:endParaRPr/>
          </a:p>
        </p:txBody>
      </p:sp>
      <p:sp>
        <p:nvSpPr>
          <p:cNvPr id="280" name="Google Shape;280;p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60</a:t>
            </a:fld>
            <a:endParaRPr lang="en-US"/>
          </a:p>
        </p:txBody>
      </p:sp>
    </p:spTree>
    <p:extLst>
      <p:ext uri="{BB962C8B-B14F-4D97-AF65-F5344CB8AC3E}">
        <p14:creationId xmlns:p14="http://schemas.microsoft.com/office/powerpoint/2010/main" val="104758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t>1. Report:</a:t>
            </a:r>
            <a:r>
              <a:rPr lang="en-US" sz="1200" b="1" baseline="0" dirty="0"/>
              <a:t> </a:t>
            </a:r>
            <a:r>
              <a:rPr lang="en-US" sz="1200" b="0" baseline="0" dirty="0"/>
              <a:t>Not the speaker’s opinion: he/she just tell the facts or somebody’s opinion</a:t>
            </a:r>
            <a:endParaRPr lang="en-US" sz="1200"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t>2. Unsupported assertion:</a:t>
            </a:r>
            <a:r>
              <a:rPr lang="en-US" sz="1200" b="1" baseline="0" dirty="0"/>
              <a:t> </a:t>
            </a:r>
            <a:r>
              <a:rPr lang="en-US" sz="1200" b="0" baseline="0" dirty="0"/>
              <a:t> The speaker just gives an opinion but does not provide premises to support.</a:t>
            </a:r>
            <a:endParaRPr lang="en-US" sz="1200"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t>3. Conditional sentence</a:t>
            </a:r>
            <a:r>
              <a:rPr lang="en-US" sz="1200" b="0" dirty="0"/>
              <a:t>:  There is no premise;</a:t>
            </a:r>
            <a:r>
              <a:rPr lang="en-US" sz="1200" b="0" baseline="0" dirty="0"/>
              <a:t> just a condition that may or may not happen.</a:t>
            </a:r>
            <a:r>
              <a:rPr lang="en-US" sz="1200" b="1"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t>4. Illustration:</a:t>
            </a:r>
            <a:r>
              <a:rPr lang="en-US" sz="1200" b="0" dirty="0"/>
              <a:t> The first statement is a fact</a:t>
            </a:r>
            <a:r>
              <a:rPr lang="en-US" sz="1200" b="0" baseline="0" dirty="0"/>
              <a:t>. The second is one example to clarify that fact. There is no opinion as a conclusion.  </a:t>
            </a:r>
            <a:endParaRPr lang="en-US" sz="1200"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t>5. Explanation: </a:t>
            </a:r>
            <a:r>
              <a:rPr lang="en-US" sz="1200" b="0" dirty="0"/>
              <a:t>No opinion, just a fact to explain another fact </a:t>
            </a:r>
            <a:r>
              <a:rPr lang="en-US" sz="1200" b="1" dirty="0"/>
              <a:t> </a:t>
            </a:r>
          </a:p>
          <a:p>
            <a:endParaRPr lang="en-US" dirty="0"/>
          </a:p>
        </p:txBody>
      </p:sp>
      <p:sp>
        <p:nvSpPr>
          <p:cNvPr id="4" name="Slide Number Placeholder 3"/>
          <p:cNvSpPr>
            <a:spLocks noGrp="1"/>
          </p:cNvSpPr>
          <p:nvPr>
            <p:ph type="sldNum" sz="quarter" idx="10"/>
          </p:nvPr>
        </p:nvSpPr>
        <p:spPr/>
        <p:txBody>
          <a:bodyPr/>
          <a:lstStyle/>
          <a:p>
            <a:pPr>
              <a:defRPr/>
            </a:pPr>
            <a:fld id="{29985703-80B0-4FF7-9942-3CFF043176BC}" type="slidenum">
              <a:rPr lang="en-US" smtClean="0"/>
              <a:pPr>
                <a:defRPr/>
              </a:pPr>
              <a:t>62</a:t>
            </a:fld>
            <a:endParaRPr lang="en-US"/>
          </a:p>
        </p:txBody>
      </p:sp>
    </p:spTree>
    <p:extLst>
      <p:ext uri="{BB962C8B-B14F-4D97-AF65-F5344CB8AC3E}">
        <p14:creationId xmlns:p14="http://schemas.microsoft.com/office/powerpoint/2010/main" val="803457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66</a:t>
            </a:fld>
            <a:endParaRPr lang="en-US"/>
          </a:p>
        </p:txBody>
      </p:sp>
    </p:spTree>
    <p:extLst>
      <p:ext uri="{BB962C8B-B14F-4D97-AF65-F5344CB8AC3E}">
        <p14:creationId xmlns:p14="http://schemas.microsoft.com/office/powerpoint/2010/main" val="60327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67</a:t>
            </a:fld>
            <a:endParaRPr lang="en-US"/>
          </a:p>
        </p:txBody>
      </p:sp>
    </p:spTree>
    <p:extLst>
      <p:ext uri="{BB962C8B-B14F-4D97-AF65-F5344CB8AC3E}">
        <p14:creationId xmlns:p14="http://schemas.microsoft.com/office/powerpoint/2010/main" val="2835925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6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3200"/>
              <a:buFont typeface="Arial"/>
              <a:buNone/>
            </a:pPr>
            <a:r>
              <a:rPr lang="en-US" sz="3200">
                <a:solidFill>
                  <a:srgbClr val="080808"/>
                </a:solidFill>
              </a:rPr>
              <a:t>Nguyen Minh An + BEBEIU22185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Vu Cao Bang + BEBEIU22014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Tran Thi Ngoc Diep + BEBEIU22183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Do Quoc Hai + BEBEIU22032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Ngo Minh Khoi + BEBEIU22063</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Quoc Trung Nhan + BEBEIU22184</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Vo Duc Trong + BEBEIU22155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Lam Hoang Xuan Yen + BEBEIU22272  </a:t>
            </a:r>
            <a:endParaRPr sz="3200">
              <a:solidFill>
                <a:srgbClr val="080808"/>
              </a:solidFill>
            </a:endParaRPr>
          </a:p>
          <a:p>
            <a:pPr marL="0" lvl="0" indent="0" algn="l" rtl="0">
              <a:spcBef>
                <a:spcPts val="640"/>
              </a:spcBef>
              <a:spcAft>
                <a:spcPts val="0"/>
              </a:spcAft>
              <a:buClr>
                <a:schemeClr val="dk1"/>
              </a:buClr>
              <a:buSzPts val="3200"/>
              <a:buFont typeface="Arial"/>
              <a:buNone/>
            </a:pPr>
            <a:endParaRPr sz="3200">
              <a:solidFill>
                <a:srgbClr val="080808"/>
              </a:solidFill>
            </a:endParaRPr>
          </a:p>
          <a:p>
            <a:pPr marL="0" lvl="0" indent="0" algn="l" rtl="0">
              <a:lnSpc>
                <a:spcPct val="100000"/>
              </a:lnSpc>
              <a:spcBef>
                <a:spcPts val="360"/>
              </a:spcBef>
              <a:spcAft>
                <a:spcPts val="0"/>
              </a:spcAft>
              <a:buSzPts val="1400"/>
              <a:buNone/>
            </a:pPr>
            <a:endParaRPr/>
          </a:p>
        </p:txBody>
      </p:sp>
      <p:sp>
        <p:nvSpPr>
          <p:cNvPr id="251" name="Google Shape;251;p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72</a:t>
            </a:fld>
            <a:endParaRPr lang="en-US"/>
          </a:p>
        </p:txBody>
      </p:sp>
    </p:spTree>
    <p:extLst>
      <p:ext uri="{BB962C8B-B14F-4D97-AF65-F5344CB8AC3E}">
        <p14:creationId xmlns:p14="http://schemas.microsoft.com/office/powerpoint/2010/main" val="2754619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75</a:t>
            </a:fld>
            <a:endParaRPr lang="en-US"/>
          </a:p>
        </p:txBody>
      </p:sp>
    </p:spTree>
    <p:extLst>
      <p:ext uri="{BB962C8B-B14F-4D97-AF65-F5344CB8AC3E}">
        <p14:creationId xmlns:p14="http://schemas.microsoft.com/office/powerpoint/2010/main" val="3820827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https://dantri.com.vn/dien-dan/khi-ong-giam-doc-so-chem-gio-20160126214551159.htm</a:t>
            </a:r>
          </a:p>
        </p:txBody>
      </p:sp>
      <p:sp>
        <p:nvSpPr>
          <p:cNvPr id="4" name="Slide Number Placeholder 3"/>
          <p:cNvSpPr>
            <a:spLocks noGrp="1"/>
          </p:cNvSpPr>
          <p:nvPr>
            <p:ph type="sldNum" sz="quarter" idx="5"/>
          </p:nvPr>
        </p:nvSpPr>
        <p:spPr/>
        <p:txBody>
          <a:bodyPr/>
          <a:lstStyle/>
          <a:p>
            <a:fld id="{0E793208-9CC3-4F38-A2E6-E08394D8DB5D}" type="slidenum">
              <a:rPr lang="en-US" smtClean="0"/>
              <a:t>77</a:t>
            </a:fld>
            <a:endParaRPr lang="en-US"/>
          </a:p>
        </p:txBody>
      </p:sp>
    </p:spTree>
    <p:extLst>
      <p:ext uri="{BB962C8B-B14F-4D97-AF65-F5344CB8AC3E}">
        <p14:creationId xmlns:p14="http://schemas.microsoft.com/office/powerpoint/2010/main" val="4027199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78</a:t>
            </a:fld>
            <a:endParaRPr lang="en-US"/>
          </a:p>
        </p:txBody>
      </p:sp>
    </p:spTree>
    <p:extLst>
      <p:ext uri="{BB962C8B-B14F-4D97-AF65-F5344CB8AC3E}">
        <p14:creationId xmlns:p14="http://schemas.microsoft.com/office/powerpoint/2010/main" val="3202314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79</a:t>
            </a:fld>
            <a:endParaRPr lang="en-US"/>
          </a:p>
        </p:txBody>
      </p:sp>
    </p:spTree>
    <p:extLst>
      <p:ext uri="{BB962C8B-B14F-4D97-AF65-F5344CB8AC3E}">
        <p14:creationId xmlns:p14="http://schemas.microsoft.com/office/powerpoint/2010/main" val="1001705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6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3200"/>
              <a:buFont typeface="Arial"/>
              <a:buNone/>
            </a:pPr>
            <a:r>
              <a:rPr lang="en-US" sz="3200">
                <a:solidFill>
                  <a:srgbClr val="080808"/>
                </a:solidFill>
              </a:rPr>
              <a:t>Nguyen Minh An + BEBEIU22185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Vu Cao Bang + BEBEIU22014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Tran Thi Ngoc Diep + BEBEIU22183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Do Quoc Hai + BEBEIU22032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Ngo Minh Khoi + BEBEIU22063</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Quoc Trung Nhan + BEBEIU22184</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Vo Duc Trong + BEBEIU22155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Lam Hoang Xuan Yen + BEBEIU22272  </a:t>
            </a:r>
            <a:endParaRPr sz="3200">
              <a:solidFill>
                <a:srgbClr val="080808"/>
              </a:solidFill>
            </a:endParaRPr>
          </a:p>
          <a:p>
            <a:pPr marL="0" lvl="0" indent="0" algn="l" rtl="0">
              <a:spcBef>
                <a:spcPts val="640"/>
              </a:spcBef>
              <a:spcAft>
                <a:spcPts val="0"/>
              </a:spcAft>
              <a:buClr>
                <a:schemeClr val="dk1"/>
              </a:buClr>
              <a:buSzPts val="3200"/>
              <a:buFont typeface="Arial"/>
              <a:buNone/>
            </a:pPr>
            <a:endParaRPr sz="3200">
              <a:solidFill>
                <a:srgbClr val="080808"/>
              </a:solidFill>
            </a:endParaRPr>
          </a:p>
          <a:p>
            <a:pPr marL="0" lvl="0" indent="0" algn="l" rtl="0">
              <a:lnSpc>
                <a:spcPct val="100000"/>
              </a:lnSpc>
              <a:spcBef>
                <a:spcPts val="360"/>
              </a:spcBef>
              <a:spcAft>
                <a:spcPts val="0"/>
              </a:spcAft>
              <a:buSzPts val="1400"/>
              <a:buNone/>
            </a:pPr>
            <a:endParaRPr/>
          </a:p>
        </p:txBody>
      </p:sp>
      <p:sp>
        <p:nvSpPr>
          <p:cNvPr id="258" name="Google Shape;258;p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0: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3200"/>
              <a:buFont typeface="Arial"/>
              <a:buNone/>
            </a:pPr>
            <a:r>
              <a:rPr lang="en-US" sz="3200">
                <a:solidFill>
                  <a:srgbClr val="080808"/>
                </a:solidFill>
              </a:rPr>
              <a:t>Nguyen Minh An + BEBEIU22185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Vu Cao Bang + BEBEIU22014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Tran Thi Ngoc Diep + BEBEIU22183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Do Quoc Hai + BEBEIU22032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Ngo Minh Khoi + BEBEIU22063</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Quoc Trung Nhan + BEBEIU22184</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Vo Duc Trong + BEBEIU22155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Lam Hoang Xuan Yen + BEBEIU22272  </a:t>
            </a:r>
            <a:endParaRPr sz="3200">
              <a:solidFill>
                <a:srgbClr val="080808"/>
              </a:solidFill>
            </a:endParaRPr>
          </a:p>
          <a:p>
            <a:pPr marL="0" lvl="0" indent="0" algn="l" rtl="0">
              <a:spcBef>
                <a:spcPts val="640"/>
              </a:spcBef>
              <a:spcAft>
                <a:spcPts val="0"/>
              </a:spcAft>
              <a:buClr>
                <a:schemeClr val="dk1"/>
              </a:buClr>
              <a:buSzPts val="3200"/>
              <a:buFont typeface="Arial"/>
              <a:buNone/>
            </a:pPr>
            <a:endParaRPr sz="3200">
              <a:solidFill>
                <a:srgbClr val="080808"/>
              </a:solidFill>
            </a:endParaRPr>
          </a:p>
          <a:p>
            <a:pPr marL="0" lvl="0" indent="0" algn="l" rtl="0">
              <a:lnSpc>
                <a:spcPct val="100000"/>
              </a:lnSpc>
              <a:spcBef>
                <a:spcPts val="360"/>
              </a:spcBef>
              <a:spcAft>
                <a:spcPts val="0"/>
              </a:spcAft>
              <a:buSzPts val="1400"/>
              <a:buNone/>
            </a:pPr>
            <a:endParaRPr/>
          </a:p>
        </p:txBody>
      </p:sp>
      <p:sp>
        <p:nvSpPr>
          <p:cNvPr id="265" name="Google Shape;265;p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9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rtl="0">
              <a:spcBef>
                <a:spcPts val="0"/>
              </a:spcBef>
              <a:spcAft>
                <a:spcPts val="0"/>
              </a:spcAft>
            </a:pPr>
            <a:r>
              <a:rPr lang="en-US" sz="1800" b="0" i="0" u="none" strike="noStrike" dirty="0">
                <a:solidFill>
                  <a:srgbClr val="080808"/>
                </a:solidFill>
                <a:effectLst/>
                <a:latin typeface="Arial" panose="020B0604020202020204" pitchFamily="34" charset="0"/>
              </a:rPr>
              <a:t>Nguyen Minh An + </a:t>
            </a:r>
            <a:r>
              <a:rPr lang="en-US" sz="1800" b="0" i="0" u="none" strike="noStrike" dirty="0" err="1">
                <a:solidFill>
                  <a:srgbClr val="080808"/>
                </a:solidFill>
                <a:effectLst/>
                <a:latin typeface="Arial" panose="020B0604020202020204" pitchFamily="34" charset="0"/>
              </a:rPr>
              <a:t>BEBEIU22185</a:t>
            </a:r>
            <a:endParaRPr lang="en-US" b="0" dirty="0">
              <a:effectLst/>
            </a:endParaRPr>
          </a:p>
          <a:p>
            <a:pPr rtl="0">
              <a:spcBef>
                <a:spcPts val="640"/>
              </a:spcBef>
              <a:spcAft>
                <a:spcPts val="0"/>
              </a:spcAft>
            </a:pPr>
            <a:r>
              <a:rPr lang="en-US" sz="1800" b="0" i="0" u="none" strike="noStrike" dirty="0">
                <a:solidFill>
                  <a:srgbClr val="080808"/>
                </a:solidFill>
                <a:effectLst/>
                <a:latin typeface="Arial" panose="020B0604020202020204" pitchFamily="34" charset="0"/>
              </a:rPr>
              <a:t>Vu Cao Bang + </a:t>
            </a:r>
            <a:r>
              <a:rPr lang="en-US" sz="1800" b="0" i="0" u="none" strike="noStrike" dirty="0" err="1">
                <a:solidFill>
                  <a:srgbClr val="080808"/>
                </a:solidFill>
                <a:effectLst/>
                <a:latin typeface="Arial" panose="020B0604020202020204" pitchFamily="34" charset="0"/>
              </a:rPr>
              <a:t>BEBEIU22014</a:t>
            </a:r>
            <a:r>
              <a:rPr lang="en-US" sz="1800" b="0" i="0" u="none" strike="noStrike" dirty="0">
                <a:solidFill>
                  <a:srgbClr val="080808"/>
                </a:solidFill>
                <a:effectLst/>
                <a:latin typeface="Arial" panose="020B0604020202020204" pitchFamily="34" charset="0"/>
              </a:rPr>
              <a:t>  </a:t>
            </a:r>
            <a:endParaRPr lang="en-US" b="0" dirty="0">
              <a:effectLst/>
            </a:endParaRPr>
          </a:p>
          <a:p>
            <a:pPr rtl="0">
              <a:spcBef>
                <a:spcPts val="640"/>
              </a:spcBef>
              <a:spcAft>
                <a:spcPts val="0"/>
              </a:spcAft>
            </a:pPr>
            <a:r>
              <a:rPr lang="en-US" sz="1800" b="0" i="0" u="none" strike="noStrike" dirty="0">
                <a:solidFill>
                  <a:srgbClr val="080808"/>
                </a:solidFill>
                <a:effectLst/>
                <a:latin typeface="Arial" panose="020B0604020202020204" pitchFamily="34" charset="0"/>
              </a:rPr>
              <a:t>Tran Thi Ngoc Diep + </a:t>
            </a:r>
            <a:r>
              <a:rPr lang="en-US" sz="1800" b="0" i="0" u="none" strike="noStrike" dirty="0" err="1">
                <a:solidFill>
                  <a:srgbClr val="080808"/>
                </a:solidFill>
                <a:effectLst/>
                <a:latin typeface="Arial" panose="020B0604020202020204" pitchFamily="34" charset="0"/>
              </a:rPr>
              <a:t>BEBEIU22183</a:t>
            </a:r>
            <a:r>
              <a:rPr lang="en-US" sz="1800" b="0" i="0" u="none" strike="noStrike" dirty="0">
                <a:solidFill>
                  <a:srgbClr val="080808"/>
                </a:solidFill>
                <a:effectLst/>
                <a:latin typeface="Arial" panose="020B0604020202020204" pitchFamily="34" charset="0"/>
              </a:rPr>
              <a:t>  </a:t>
            </a:r>
            <a:endParaRPr lang="en-US" b="0" dirty="0">
              <a:effectLst/>
            </a:endParaRPr>
          </a:p>
          <a:p>
            <a:pPr rtl="0">
              <a:spcBef>
                <a:spcPts val="640"/>
              </a:spcBef>
              <a:spcAft>
                <a:spcPts val="0"/>
              </a:spcAft>
            </a:pPr>
            <a:r>
              <a:rPr lang="en-US" sz="1800" b="0" i="0" u="none" strike="noStrike" dirty="0">
                <a:solidFill>
                  <a:srgbClr val="080808"/>
                </a:solidFill>
                <a:effectLst/>
                <a:latin typeface="Arial" panose="020B0604020202020204" pitchFamily="34" charset="0"/>
              </a:rPr>
              <a:t>Nguyen Do Quoc Hai + </a:t>
            </a:r>
            <a:r>
              <a:rPr lang="en-US" sz="1800" b="0" i="0" u="none" strike="noStrike" dirty="0" err="1">
                <a:solidFill>
                  <a:srgbClr val="080808"/>
                </a:solidFill>
                <a:effectLst/>
                <a:latin typeface="Arial" panose="020B0604020202020204" pitchFamily="34" charset="0"/>
              </a:rPr>
              <a:t>BEBEIU22032</a:t>
            </a:r>
            <a:r>
              <a:rPr lang="en-US" sz="1800" b="0" i="0" u="none" strike="noStrike" dirty="0">
                <a:solidFill>
                  <a:srgbClr val="080808"/>
                </a:solidFill>
                <a:effectLst/>
                <a:latin typeface="Arial" panose="020B0604020202020204" pitchFamily="34" charset="0"/>
              </a:rPr>
              <a:t>  </a:t>
            </a:r>
            <a:endParaRPr lang="en-US" b="0" dirty="0">
              <a:effectLst/>
            </a:endParaRPr>
          </a:p>
          <a:p>
            <a:pPr rtl="0">
              <a:spcBef>
                <a:spcPts val="640"/>
              </a:spcBef>
              <a:spcAft>
                <a:spcPts val="0"/>
              </a:spcAft>
            </a:pPr>
            <a:r>
              <a:rPr lang="en-US" sz="1800" b="0" i="0" u="none" strike="noStrike" dirty="0">
                <a:solidFill>
                  <a:srgbClr val="080808"/>
                </a:solidFill>
                <a:effectLst/>
                <a:latin typeface="Arial" panose="020B0604020202020204" pitchFamily="34" charset="0"/>
              </a:rPr>
              <a:t>Ngo Minh Khoi + </a:t>
            </a:r>
            <a:r>
              <a:rPr lang="en-US" sz="1800" b="0" i="0" u="none" strike="noStrike" dirty="0" err="1">
                <a:solidFill>
                  <a:srgbClr val="080808"/>
                </a:solidFill>
                <a:effectLst/>
                <a:latin typeface="Arial" panose="020B0604020202020204" pitchFamily="34" charset="0"/>
              </a:rPr>
              <a:t>BEBEIU22063</a:t>
            </a:r>
            <a:endParaRPr lang="en-US" b="0" dirty="0">
              <a:effectLst/>
            </a:endParaRPr>
          </a:p>
          <a:p>
            <a:pPr rtl="0">
              <a:spcBef>
                <a:spcPts val="640"/>
              </a:spcBef>
              <a:spcAft>
                <a:spcPts val="0"/>
              </a:spcAft>
            </a:pPr>
            <a:r>
              <a:rPr lang="en-US" sz="1800" b="0" i="0" u="none" strike="noStrike" dirty="0">
                <a:solidFill>
                  <a:srgbClr val="080808"/>
                </a:solidFill>
                <a:effectLst/>
                <a:latin typeface="Arial" panose="020B0604020202020204" pitchFamily="34" charset="0"/>
              </a:rPr>
              <a:t>Nguyen Quoc Trung Nhan + </a:t>
            </a:r>
            <a:r>
              <a:rPr lang="en-US" sz="1800" b="0" i="0" u="none" strike="noStrike" dirty="0" err="1">
                <a:solidFill>
                  <a:srgbClr val="080808"/>
                </a:solidFill>
                <a:effectLst/>
                <a:latin typeface="Arial" panose="020B0604020202020204" pitchFamily="34" charset="0"/>
              </a:rPr>
              <a:t>BEBEIU22184</a:t>
            </a:r>
            <a:endParaRPr lang="en-US" b="0" dirty="0">
              <a:effectLst/>
            </a:endParaRPr>
          </a:p>
          <a:p>
            <a:pPr rtl="0">
              <a:spcBef>
                <a:spcPts val="640"/>
              </a:spcBef>
              <a:spcAft>
                <a:spcPts val="0"/>
              </a:spcAft>
            </a:pPr>
            <a:r>
              <a:rPr lang="en-US" sz="1800" b="0" i="0" u="none" strike="noStrike" dirty="0">
                <a:solidFill>
                  <a:srgbClr val="080808"/>
                </a:solidFill>
                <a:effectLst/>
                <a:latin typeface="Arial" panose="020B0604020202020204" pitchFamily="34" charset="0"/>
              </a:rPr>
              <a:t>Vo Duc Trong + </a:t>
            </a:r>
            <a:r>
              <a:rPr lang="en-US" sz="1800" b="0" i="0" u="none" strike="noStrike" dirty="0" err="1">
                <a:solidFill>
                  <a:srgbClr val="080808"/>
                </a:solidFill>
                <a:effectLst/>
                <a:latin typeface="Arial" panose="020B0604020202020204" pitchFamily="34" charset="0"/>
              </a:rPr>
              <a:t>BEBEIU22155</a:t>
            </a:r>
            <a:endParaRPr lang="en-US" b="0" dirty="0">
              <a:effectLst/>
            </a:endParaRPr>
          </a:p>
          <a:p>
            <a:pPr rtl="0">
              <a:spcBef>
                <a:spcPts val="640"/>
              </a:spcBef>
              <a:spcAft>
                <a:spcPts val="0"/>
              </a:spcAft>
            </a:pPr>
            <a:r>
              <a:rPr lang="en-US" sz="1800" b="0" i="0" u="none" strike="noStrike" dirty="0">
                <a:solidFill>
                  <a:srgbClr val="080808"/>
                </a:solidFill>
                <a:effectLst/>
                <a:latin typeface="Arial" panose="020B0604020202020204" pitchFamily="34" charset="0"/>
              </a:rPr>
              <a:t>Lam Hoang Xuan Yen + </a:t>
            </a:r>
            <a:r>
              <a:rPr lang="en-US" sz="1800" b="0" i="0" u="none" strike="noStrike" dirty="0" err="1">
                <a:solidFill>
                  <a:srgbClr val="080808"/>
                </a:solidFill>
                <a:effectLst/>
                <a:latin typeface="Arial" panose="020B0604020202020204" pitchFamily="34" charset="0"/>
              </a:rPr>
              <a:t>BEBEIU22272</a:t>
            </a:r>
            <a:r>
              <a:rPr lang="en-US" sz="1800" b="0" i="0" u="none" strike="noStrike" dirty="0">
                <a:solidFill>
                  <a:srgbClr val="080808"/>
                </a:solidFill>
                <a:effectLst/>
                <a:latin typeface="Arial" panose="020B0604020202020204" pitchFamily="34" charset="0"/>
              </a:rPr>
              <a:t>  </a:t>
            </a:r>
            <a:endParaRPr lang="en-US" b="0" dirty="0">
              <a:effectLst/>
            </a:endParaRPr>
          </a:p>
          <a:p>
            <a:br>
              <a:rPr lang="en-US" b="0" dirty="0">
                <a:effectLst/>
              </a:rPr>
            </a:br>
            <a:endParaRPr dirty="0"/>
          </a:p>
        </p:txBody>
      </p:sp>
      <p:sp>
        <p:nvSpPr>
          <p:cNvPr id="272" name="Google Shape;272;p9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9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3200"/>
              <a:buFont typeface="Arial"/>
              <a:buNone/>
            </a:pPr>
            <a:r>
              <a:rPr lang="en-US" sz="3200">
                <a:solidFill>
                  <a:srgbClr val="080808"/>
                </a:solidFill>
              </a:rPr>
              <a:t>Nguyen Minh An + BEBEIU22185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Vu Cao Bang + BEBEIU22014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Tran Thi Ngoc Diep + BEBEIU22183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Do Quoc Hai + BEBEIU22032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Ngo Minh Khoi + BEBEIU22063</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Nguyen Quoc Trung Nhan + BEBEIU22184</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Vo Duc Trong + BEBEIU22155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Lam Hoang Xuan Yen + BEBEIU22272  </a:t>
            </a:r>
            <a:endParaRPr sz="3200">
              <a:solidFill>
                <a:srgbClr val="080808"/>
              </a:solidFill>
            </a:endParaRPr>
          </a:p>
          <a:p>
            <a:pPr marL="0" lvl="0" indent="0" algn="l" rtl="0">
              <a:spcBef>
                <a:spcPts val="640"/>
              </a:spcBef>
              <a:spcAft>
                <a:spcPts val="0"/>
              </a:spcAft>
              <a:buClr>
                <a:schemeClr val="dk1"/>
              </a:buClr>
              <a:buSzPts val="3200"/>
              <a:buFont typeface="Arial"/>
              <a:buNone/>
            </a:pPr>
            <a:endParaRPr sz="3200">
              <a:solidFill>
                <a:srgbClr val="080808"/>
              </a:solidFill>
            </a:endParaRPr>
          </a:p>
          <a:p>
            <a:pPr marL="0" lvl="0" indent="0" algn="l" rtl="0">
              <a:lnSpc>
                <a:spcPct val="100000"/>
              </a:lnSpc>
              <a:spcBef>
                <a:spcPts val="360"/>
              </a:spcBef>
              <a:spcAft>
                <a:spcPts val="0"/>
              </a:spcAft>
              <a:buSzPts val="1400"/>
              <a:buNone/>
            </a:pPr>
            <a:endParaRPr/>
          </a:p>
        </p:txBody>
      </p:sp>
      <p:sp>
        <p:nvSpPr>
          <p:cNvPr id="279" name="Google Shape;279;p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7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3200"/>
              <a:buNone/>
            </a:pPr>
            <a:r>
              <a:rPr lang="vi-VN" dirty="0"/>
              <a:t>Đoàn Lê Minh Anh - ENENWE21308</a:t>
            </a:r>
          </a:p>
          <a:p>
            <a:pPr marL="0" lvl="0" indent="0" algn="l" rtl="0">
              <a:lnSpc>
                <a:spcPct val="100000"/>
              </a:lnSpc>
              <a:spcBef>
                <a:spcPts val="640"/>
              </a:spcBef>
              <a:spcAft>
                <a:spcPts val="0"/>
              </a:spcAft>
              <a:buSzPts val="3200"/>
              <a:buNone/>
            </a:pPr>
            <a:r>
              <a:rPr lang="vi-VN" dirty="0"/>
              <a:t>Phan Mỹ Anh - ENENWE22409</a:t>
            </a:r>
          </a:p>
          <a:p>
            <a:pPr marL="0" lvl="0" indent="0" algn="l" rtl="0">
              <a:lnSpc>
                <a:spcPct val="100000"/>
              </a:lnSpc>
              <a:spcBef>
                <a:spcPts val="640"/>
              </a:spcBef>
              <a:spcAft>
                <a:spcPts val="0"/>
              </a:spcAft>
              <a:buSzPts val="3200"/>
              <a:buNone/>
            </a:pPr>
            <a:r>
              <a:rPr lang="vi-VN" dirty="0"/>
              <a:t>Hoàng Minh Châu - ENENWE22459</a:t>
            </a:r>
          </a:p>
          <a:p>
            <a:pPr marL="0" lvl="0" indent="0" algn="l" rtl="0">
              <a:lnSpc>
                <a:spcPct val="100000"/>
              </a:lnSpc>
              <a:spcBef>
                <a:spcPts val="640"/>
              </a:spcBef>
              <a:spcAft>
                <a:spcPts val="0"/>
              </a:spcAft>
              <a:buSzPts val="3200"/>
              <a:buNone/>
            </a:pPr>
            <a:r>
              <a:rPr lang="vi-VN" dirty="0"/>
              <a:t>Nguyễn Thục Đoan - ENENWE22386</a:t>
            </a:r>
          </a:p>
          <a:p>
            <a:pPr marL="0" lvl="0" indent="0" algn="l" rtl="0">
              <a:lnSpc>
                <a:spcPct val="100000"/>
              </a:lnSpc>
              <a:spcBef>
                <a:spcPts val="640"/>
              </a:spcBef>
              <a:spcAft>
                <a:spcPts val="0"/>
              </a:spcAft>
              <a:buSzPts val="3200"/>
              <a:buNone/>
            </a:pPr>
            <a:r>
              <a:rPr lang="vi-VN" dirty="0"/>
              <a:t>Nguyễn Ngọc Hân - ENENWE22413</a:t>
            </a:r>
          </a:p>
          <a:p>
            <a:pPr marL="0" lvl="0" indent="0" algn="l" rtl="0">
              <a:lnSpc>
                <a:spcPct val="100000"/>
              </a:lnSpc>
              <a:spcBef>
                <a:spcPts val="640"/>
              </a:spcBef>
              <a:spcAft>
                <a:spcPts val="0"/>
              </a:spcAft>
              <a:buSzPts val="3200"/>
              <a:buNone/>
            </a:pPr>
            <a:r>
              <a:rPr lang="vi-VN" dirty="0"/>
              <a:t>Đỗ Hồng Ngọc - BABAIU21248</a:t>
            </a:r>
          </a:p>
          <a:p>
            <a:pPr marL="0" lvl="0" indent="0" algn="l" rtl="0">
              <a:lnSpc>
                <a:spcPct val="100000"/>
              </a:lnSpc>
              <a:spcBef>
                <a:spcPts val="640"/>
              </a:spcBef>
              <a:spcAft>
                <a:spcPts val="0"/>
              </a:spcAft>
              <a:buSzPts val="3200"/>
              <a:buNone/>
            </a:pPr>
            <a:r>
              <a:rPr lang="vi-VN" dirty="0"/>
              <a:t>Phan Bảo Ngọc - ENENWE2268</a:t>
            </a:r>
          </a:p>
          <a:p>
            <a:pPr marL="0" lvl="0" indent="0" algn="l" rtl="0">
              <a:lnSpc>
                <a:spcPct val="100000"/>
              </a:lnSpc>
              <a:spcBef>
                <a:spcPts val="640"/>
              </a:spcBef>
              <a:spcAft>
                <a:spcPts val="0"/>
              </a:spcAft>
              <a:buSzPts val="3200"/>
              <a:buNone/>
            </a:pPr>
            <a:r>
              <a:rPr lang="vi-VN" dirty="0"/>
              <a:t>Triệu Nguyễn Thanh Thư - ENENWE22390</a:t>
            </a:r>
          </a:p>
          <a:p>
            <a:pPr marL="0" lvl="0" indent="0" algn="l" rtl="0">
              <a:lnSpc>
                <a:spcPct val="100000"/>
              </a:lnSpc>
              <a:spcBef>
                <a:spcPts val="360"/>
              </a:spcBef>
              <a:spcAft>
                <a:spcPts val="0"/>
              </a:spcAft>
              <a:buSzPts val="1400"/>
              <a:buNone/>
            </a:pPr>
            <a:endParaRPr dirty="0"/>
          </a:p>
        </p:txBody>
      </p:sp>
      <p:sp>
        <p:nvSpPr>
          <p:cNvPr id="229" name="Google Shape;229;p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07B0-4228-44B9-99C3-30D7314FAF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4CF9A-419A-4635-B5FA-175E346CB6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53CF05-4EDB-4FAF-99F4-917EEEB48B56}"/>
              </a:ext>
            </a:extLst>
          </p:cNvPr>
          <p:cNvSpPr>
            <a:spLocks noGrp="1"/>
          </p:cNvSpPr>
          <p:nvPr>
            <p:ph type="dt" sz="half" idx="10"/>
          </p:nvPr>
        </p:nvSpPr>
        <p:spPr/>
        <p:txBody>
          <a:bodyPr/>
          <a:lstStyle/>
          <a:p>
            <a:fld id="{4356D019-63E1-4F97-A65E-7A609D90A666}" type="datetimeFigureOut">
              <a:rPr lang="en-US" smtClean="0"/>
              <a:t>3/17/2024</a:t>
            </a:fld>
            <a:endParaRPr lang="en-US"/>
          </a:p>
        </p:txBody>
      </p:sp>
      <p:sp>
        <p:nvSpPr>
          <p:cNvPr id="5" name="Footer Placeholder 4">
            <a:extLst>
              <a:ext uri="{FF2B5EF4-FFF2-40B4-BE49-F238E27FC236}">
                <a16:creationId xmlns:a16="http://schemas.microsoft.com/office/drawing/2014/main" id="{09D32259-35CD-4DB0-A634-988CAA80E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95A5F-B964-4651-8A15-46D95548366C}"/>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772882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A8CF-103F-4524-8408-CBA78F38F1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7B2D0-6DFF-49A5-895B-47FC70C972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6E2B4-BD3F-4CB8-9A00-FA14B3EB769D}"/>
              </a:ext>
            </a:extLst>
          </p:cNvPr>
          <p:cNvSpPr>
            <a:spLocks noGrp="1"/>
          </p:cNvSpPr>
          <p:nvPr>
            <p:ph type="dt" sz="half" idx="10"/>
          </p:nvPr>
        </p:nvSpPr>
        <p:spPr/>
        <p:txBody>
          <a:bodyPr/>
          <a:lstStyle/>
          <a:p>
            <a:fld id="{4356D019-63E1-4F97-A65E-7A609D90A666}" type="datetimeFigureOut">
              <a:rPr lang="en-US" smtClean="0"/>
              <a:t>3/17/2024</a:t>
            </a:fld>
            <a:endParaRPr lang="en-US"/>
          </a:p>
        </p:txBody>
      </p:sp>
      <p:sp>
        <p:nvSpPr>
          <p:cNvPr id="5" name="Footer Placeholder 4">
            <a:extLst>
              <a:ext uri="{FF2B5EF4-FFF2-40B4-BE49-F238E27FC236}">
                <a16:creationId xmlns:a16="http://schemas.microsoft.com/office/drawing/2014/main" id="{000E8463-A832-4DE1-A5FF-62FDDC179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9338-1975-46F5-9BE9-AFD162B0BF2A}"/>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1764345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04D79-F168-4EFA-A151-A13978749C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9CF212-070C-4D38-BFE5-9CDB35B7AA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7C2D5-5180-4E9D-AB26-D47B8079816D}"/>
              </a:ext>
            </a:extLst>
          </p:cNvPr>
          <p:cNvSpPr>
            <a:spLocks noGrp="1"/>
          </p:cNvSpPr>
          <p:nvPr>
            <p:ph type="dt" sz="half" idx="10"/>
          </p:nvPr>
        </p:nvSpPr>
        <p:spPr/>
        <p:txBody>
          <a:bodyPr/>
          <a:lstStyle/>
          <a:p>
            <a:fld id="{4356D019-63E1-4F97-A65E-7A609D90A666}" type="datetimeFigureOut">
              <a:rPr lang="en-US" smtClean="0"/>
              <a:t>3/17/2024</a:t>
            </a:fld>
            <a:endParaRPr lang="en-US"/>
          </a:p>
        </p:txBody>
      </p:sp>
      <p:sp>
        <p:nvSpPr>
          <p:cNvPr id="5" name="Footer Placeholder 4">
            <a:extLst>
              <a:ext uri="{FF2B5EF4-FFF2-40B4-BE49-F238E27FC236}">
                <a16:creationId xmlns:a16="http://schemas.microsoft.com/office/drawing/2014/main" id="{69A46466-0F90-475E-9C94-CA837EEFC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B2CDE-885F-4901-8C2C-D3ABD10C0881}"/>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113648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1190-0EF5-4CDC-8F99-29DD550435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480C99-FFC3-44A3-91C4-3282BE36A2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6596E-BA50-4A04-AECF-88A925140848}"/>
              </a:ext>
            </a:extLst>
          </p:cNvPr>
          <p:cNvSpPr>
            <a:spLocks noGrp="1"/>
          </p:cNvSpPr>
          <p:nvPr>
            <p:ph type="dt" sz="half" idx="10"/>
          </p:nvPr>
        </p:nvSpPr>
        <p:spPr/>
        <p:txBody>
          <a:bodyPr/>
          <a:lstStyle/>
          <a:p>
            <a:fld id="{4356D019-63E1-4F97-A65E-7A609D90A666}" type="datetimeFigureOut">
              <a:rPr lang="en-US" smtClean="0"/>
              <a:t>3/17/2024</a:t>
            </a:fld>
            <a:endParaRPr lang="en-US"/>
          </a:p>
        </p:txBody>
      </p:sp>
      <p:sp>
        <p:nvSpPr>
          <p:cNvPr id="5" name="Footer Placeholder 4">
            <a:extLst>
              <a:ext uri="{FF2B5EF4-FFF2-40B4-BE49-F238E27FC236}">
                <a16:creationId xmlns:a16="http://schemas.microsoft.com/office/drawing/2014/main" id="{C86EAC35-9E5A-45D8-B0FF-A9D10D2D7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4582D-08EE-4A0A-BDFC-32596F3332D7}"/>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33109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0D3B-ED68-4A64-AC08-3D9B4F22FB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587A2C-6658-4DD5-BF06-883B7ECAA2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33B06B-9C6B-4C42-97E8-8F1B62DC992D}"/>
              </a:ext>
            </a:extLst>
          </p:cNvPr>
          <p:cNvSpPr>
            <a:spLocks noGrp="1"/>
          </p:cNvSpPr>
          <p:nvPr>
            <p:ph type="dt" sz="half" idx="10"/>
          </p:nvPr>
        </p:nvSpPr>
        <p:spPr/>
        <p:txBody>
          <a:bodyPr/>
          <a:lstStyle/>
          <a:p>
            <a:fld id="{4356D019-63E1-4F97-A65E-7A609D90A666}" type="datetimeFigureOut">
              <a:rPr lang="en-US" smtClean="0"/>
              <a:t>3/17/2024</a:t>
            </a:fld>
            <a:endParaRPr lang="en-US"/>
          </a:p>
        </p:txBody>
      </p:sp>
      <p:sp>
        <p:nvSpPr>
          <p:cNvPr id="5" name="Footer Placeholder 4">
            <a:extLst>
              <a:ext uri="{FF2B5EF4-FFF2-40B4-BE49-F238E27FC236}">
                <a16:creationId xmlns:a16="http://schemas.microsoft.com/office/drawing/2014/main" id="{118C2FDF-A2B1-49B7-9F9B-17DEA2A56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2B776-F0A0-49F8-BA9F-38D45B444D23}"/>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519610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1569-D380-43D4-BAC0-3517FBB6F8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B2CF91-52C3-4BFF-A12E-4225B7064E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32F630-B897-4DAF-B79C-AE0FD9BC4F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EC350A-D19C-473A-A0AB-55BEEA940800}"/>
              </a:ext>
            </a:extLst>
          </p:cNvPr>
          <p:cNvSpPr>
            <a:spLocks noGrp="1"/>
          </p:cNvSpPr>
          <p:nvPr>
            <p:ph type="dt" sz="half" idx="10"/>
          </p:nvPr>
        </p:nvSpPr>
        <p:spPr/>
        <p:txBody>
          <a:bodyPr/>
          <a:lstStyle/>
          <a:p>
            <a:fld id="{4356D019-63E1-4F97-A65E-7A609D90A666}" type="datetimeFigureOut">
              <a:rPr lang="en-US" smtClean="0"/>
              <a:t>3/17/2024</a:t>
            </a:fld>
            <a:endParaRPr lang="en-US"/>
          </a:p>
        </p:txBody>
      </p:sp>
      <p:sp>
        <p:nvSpPr>
          <p:cNvPr id="6" name="Footer Placeholder 5">
            <a:extLst>
              <a:ext uri="{FF2B5EF4-FFF2-40B4-BE49-F238E27FC236}">
                <a16:creationId xmlns:a16="http://schemas.microsoft.com/office/drawing/2014/main" id="{FCB4061F-48BF-4CB9-8130-A56342FDF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0EC178-A760-4141-9B92-DA3399678077}"/>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3590532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0A60-9FFE-4C01-813F-56225C46D0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3CFC79-805B-430E-8525-28AEDE6828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E6F704-896F-415A-A978-9097B1B428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58F69D-A3F4-4312-90D5-A92C52BE1F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184954-A025-4869-868E-8FD7D4E8DA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23DF64-D0D7-4F26-A4A1-4022C5E49DC1}"/>
              </a:ext>
            </a:extLst>
          </p:cNvPr>
          <p:cNvSpPr>
            <a:spLocks noGrp="1"/>
          </p:cNvSpPr>
          <p:nvPr>
            <p:ph type="dt" sz="half" idx="10"/>
          </p:nvPr>
        </p:nvSpPr>
        <p:spPr/>
        <p:txBody>
          <a:bodyPr/>
          <a:lstStyle/>
          <a:p>
            <a:fld id="{4356D019-63E1-4F97-A65E-7A609D90A666}" type="datetimeFigureOut">
              <a:rPr lang="en-US" smtClean="0"/>
              <a:t>3/17/2024</a:t>
            </a:fld>
            <a:endParaRPr lang="en-US"/>
          </a:p>
        </p:txBody>
      </p:sp>
      <p:sp>
        <p:nvSpPr>
          <p:cNvPr id="8" name="Footer Placeholder 7">
            <a:extLst>
              <a:ext uri="{FF2B5EF4-FFF2-40B4-BE49-F238E27FC236}">
                <a16:creationId xmlns:a16="http://schemas.microsoft.com/office/drawing/2014/main" id="{5347591E-1D22-472D-92E9-7B4CC410B3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49472E-830F-493B-85FB-C4A857AEF567}"/>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2852510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94CB0-A0AC-4419-B7B1-48E3072293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401479-4D35-4062-98B3-D1F233A7FCAB}"/>
              </a:ext>
            </a:extLst>
          </p:cNvPr>
          <p:cNvSpPr>
            <a:spLocks noGrp="1"/>
          </p:cNvSpPr>
          <p:nvPr>
            <p:ph type="dt" sz="half" idx="10"/>
          </p:nvPr>
        </p:nvSpPr>
        <p:spPr/>
        <p:txBody>
          <a:bodyPr/>
          <a:lstStyle/>
          <a:p>
            <a:fld id="{4356D019-63E1-4F97-A65E-7A609D90A666}" type="datetimeFigureOut">
              <a:rPr lang="en-US" smtClean="0"/>
              <a:t>3/17/2024</a:t>
            </a:fld>
            <a:endParaRPr lang="en-US"/>
          </a:p>
        </p:txBody>
      </p:sp>
      <p:sp>
        <p:nvSpPr>
          <p:cNvPr id="4" name="Footer Placeholder 3">
            <a:extLst>
              <a:ext uri="{FF2B5EF4-FFF2-40B4-BE49-F238E27FC236}">
                <a16:creationId xmlns:a16="http://schemas.microsoft.com/office/drawing/2014/main" id="{6ACF93A8-5281-4575-AE16-9EC0A08A9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EBDD1-1BF5-4E5A-9915-275D49E62018}"/>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2682233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5B63CE-E888-4200-80E8-A559C817DD84}"/>
              </a:ext>
            </a:extLst>
          </p:cNvPr>
          <p:cNvSpPr>
            <a:spLocks noGrp="1"/>
          </p:cNvSpPr>
          <p:nvPr>
            <p:ph type="dt" sz="half" idx="10"/>
          </p:nvPr>
        </p:nvSpPr>
        <p:spPr/>
        <p:txBody>
          <a:bodyPr/>
          <a:lstStyle/>
          <a:p>
            <a:fld id="{4356D019-63E1-4F97-A65E-7A609D90A666}" type="datetimeFigureOut">
              <a:rPr lang="en-US" smtClean="0"/>
              <a:t>3/17/2024</a:t>
            </a:fld>
            <a:endParaRPr lang="en-US"/>
          </a:p>
        </p:txBody>
      </p:sp>
      <p:sp>
        <p:nvSpPr>
          <p:cNvPr id="3" name="Footer Placeholder 2">
            <a:extLst>
              <a:ext uri="{FF2B5EF4-FFF2-40B4-BE49-F238E27FC236}">
                <a16:creationId xmlns:a16="http://schemas.microsoft.com/office/drawing/2014/main" id="{29C53913-512E-4497-A137-441FD560D6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3E24B9-4294-4009-8BE8-A3A9C07EFB91}"/>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2608061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8F99-1CB3-4700-9ED3-4F7C8D2D9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507747-0957-4DCA-BA52-7B9C5D6338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C10F54-1AA4-4B71-A002-F101AED67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72BEC2-58B9-40E0-B893-2721D3112654}"/>
              </a:ext>
            </a:extLst>
          </p:cNvPr>
          <p:cNvSpPr>
            <a:spLocks noGrp="1"/>
          </p:cNvSpPr>
          <p:nvPr>
            <p:ph type="dt" sz="half" idx="10"/>
          </p:nvPr>
        </p:nvSpPr>
        <p:spPr/>
        <p:txBody>
          <a:bodyPr/>
          <a:lstStyle/>
          <a:p>
            <a:fld id="{4356D019-63E1-4F97-A65E-7A609D90A666}" type="datetimeFigureOut">
              <a:rPr lang="en-US" smtClean="0"/>
              <a:t>3/17/2024</a:t>
            </a:fld>
            <a:endParaRPr lang="en-US"/>
          </a:p>
        </p:txBody>
      </p:sp>
      <p:sp>
        <p:nvSpPr>
          <p:cNvPr id="6" name="Footer Placeholder 5">
            <a:extLst>
              <a:ext uri="{FF2B5EF4-FFF2-40B4-BE49-F238E27FC236}">
                <a16:creationId xmlns:a16="http://schemas.microsoft.com/office/drawing/2014/main" id="{D671F882-AD00-4101-8DBE-67459FD7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02D96F-C5C8-4EEE-A9DE-79289B4125B8}"/>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100565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9B46-EC65-4108-A833-C8001CD21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D2057-5883-4632-91C1-2A2ED0EE4E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398AC2-07E2-40CD-B3F6-49E55BF86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567C4-414A-489B-B263-9B4C41619A04}"/>
              </a:ext>
            </a:extLst>
          </p:cNvPr>
          <p:cNvSpPr>
            <a:spLocks noGrp="1"/>
          </p:cNvSpPr>
          <p:nvPr>
            <p:ph type="dt" sz="half" idx="10"/>
          </p:nvPr>
        </p:nvSpPr>
        <p:spPr/>
        <p:txBody>
          <a:bodyPr/>
          <a:lstStyle/>
          <a:p>
            <a:fld id="{4356D019-63E1-4F97-A65E-7A609D90A666}" type="datetimeFigureOut">
              <a:rPr lang="en-US" smtClean="0"/>
              <a:t>3/17/2024</a:t>
            </a:fld>
            <a:endParaRPr lang="en-US"/>
          </a:p>
        </p:txBody>
      </p:sp>
      <p:sp>
        <p:nvSpPr>
          <p:cNvPr id="6" name="Footer Placeholder 5">
            <a:extLst>
              <a:ext uri="{FF2B5EF4-FFF2-40B4-BE49-F238E27FC236}">
                <a16:creationId xmlns:a16="http://schemas.microsoft.com/office/drawing/2014/main" id="{75C57D88-07F3-4275-878E-C8C8888E80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A607F9-8C5F-40A0-A6A3-32BA93DE5953}"/>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314060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865601-5CC7-477D-B2E4-D506E920B0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A433E-E65C-43D8-8721-26CC52A779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3CF9D-0D76-48DC-B933-543EFF0BB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56D019-63E1-4F97-A65E-7A609D90A666}" type="datetimeFigureOut">
              <a:rPr lang="en-US" smtClean="0"/>
              <a:t>3/17/2024</a:t>
            </a:fld>
            <a:endParaRPr lang="en-US"/>
          </a:p>
        </p:txBody>
      </p:sp>
      <p:sp>
        <p:nvSpPr>
          <p:cNvPr id="5" name="Footer Placeholder 4">
            <a:extLst>
              <a:ext uri="{FF2B5EF4-FFF2-40B4-BE49-F238E27FC236}">
                <a16:creationId xmlns:a16="http://schemas.microsoft.com/office/drawing/2014/main" id="{6DD1E916-B6AC-4C22-B6BB-16170762B8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91CC8B-1E4B-47BE-83AA-02717550D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49A36-AEB5-425D-8512-C99B84CF9B06}" type="slidenum">
              <a:rPr lang="en-US" smtClean="0"/>
              <a:t>‹#›</a:t>
            </a:fld>
            <a:endParaRPr lang="en-US"/>
          </a:p>
        </p:txBody>
      </p:sp>
    </p:spTree>
    <p:extLst>
      <p:ext uri="{BB962C8B-B14F-4D97-AF65-F5344CB8AC3E}">
        <p14:creationId xmlns:p14="http://schemas.microsoft.com/office/powerpoint/2010/main" val="373425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7.jpe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3.png"/><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6.png"/><Relationship Id="rId5" Type="http://schemas.openxmlformats.org/officeDocument/2006/relationships/image" Target="../media/image29.emf"/><Relationship Id="rId4"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forms.gle/xWGRdbohRQ4vphuz5"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bwMode="auto">
          <a:xfrm>
            <a:off x="1905000" y="46038"/>
            <a:ext cx="8229600" cy="868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sz="2800" b="1" dirty="0">
                <a:latin typeface="Arial" panose="020B0604020202020204" pitchFamily="34" charset="0"/>
                <a:cs typeface="Arial" panose="020B0604020202020204" pitchFamily="34" charset="0"/>
              </a:rPr>
              <a:t>Review of Chapter 1</a:t>
            </a:r>
          </a:p>
        </p:txBody>
      </p:sp>
      <p:sp>
        <p:nvSpPr>
          <p:cNvPr id="5" name="Rectangle 14">
            <a:extLst>
              <a:ext uri="{FF2B5EF4-FFF2-40B4-BE49-F238E27FC236}">
                <a16:creationId xmlns:a16="http://schemas.microsoft.com/office/drawing/2014/main" id="{83A5B679-5E98-47D4-8342-6F901D770DF0}"/>
              </a:ext>
            </a:extLst>
          </p:cNvPr>
          <p:cNvSpPr>
            <a:spLocks noChangeArrowheads="1"/>
          </p:cNvSpPr>
          <p:nvPr/>
        </p:nvSpPr>
        <p:spPr bwMode="auto">
          <a:xfrm>
            <a:off x="925386" y="986148"/>
            <a:ext cx="9856027" cy="50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sz="2000" b="1" dirty="0"/>
              <a:t>Critical thinking </a:t>
            </a:r>
            <a:r>
              <a:rPr lang="en-US" sz="2000" dirty="0"/>
              <a:t>means</a:t>
            </a:r>
            <a:r>
              <a:rPr lang="en-US" altLang="en-US" sz="2000" i="1" dirty="0"/>
              <a:t> </a:t>
            </a:r>
            <a:r>
              <a:rPr lang="en-US" altLang="en-US" sz="2000" u="sng" dirty="0"/>
              <a:t>skilled judgment</a:t>
            </a:r>
            <a:r>
              <a:rPr lang="en-US" altLang="en-US" sz="2000" dirty="0"/>
              <a:t> or </a:t>
            </a:r>
            <a:r>
              <a:rPr lang="en-US" altLang="en-US" sz="2000" u="sng" dirty="0"/>
              <a:t>observation</a:t>
            </a:r>
            <a:r>
              <a:rPr lang="en-US" altLang="en-US" sz="2000" dirty="0"/>
              <a:t> </a:t>
            </a:r>
            <a:r>
              <a:rPr lang="en-US" sz="2000" dirty="0"/>
              <a:t>by clear intellectual standards </a:t>
            </a:r>
            <a:endParaRPr lang="en-US" sz="2800" dirty="0"/>
          </a:p>
        </p:txBody>
      </p:sp>
      <p:sp>
        <p:nvSpPr>
          <p:cNvPr id="9" name="Text Box 4">
            <a:extLst>
              <a:ext uri="{FF2B5EF4-FFF2-40B4-BE49-F238E27FC236}">
                <a16:creationId xmlns:a16="http://schemas.microsoft.com/office/drawing/2014/main" id="{47E8B413-C4BE-4C65-940C-0956B108581D}"/>
              </a:ext>
            </a:extLst>
          </p:cNvPr>
          <p:cNvSpPr txBox="1">
            <a:spLocks noChangeArrowheads="1"/>
          </p:cNvSpPr>
          <p:nvPr/>
        </p:nvSpPr>
        <p:spPr bwMode="auto">
          <a:xfrm>
            <a:off x="5227322" y="1963784"/>
            <a:ext cx="3657600"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Bef>
                <a:spcPct val="50000"/>
              </a:spcBef>
            </a:pPr>
            <a:r>
              <a:rPr lang="en-US" b="1" dirty="0"/>
              <a:t>Barriers to critical thinking: </a:t>
            </a:r>
          </a:p>
          <a:p>
            <a:pPr>
              <a:spcBef>
                <a:spcPct val="50000"/>
              </a:spcBef>
              <a:buFontTx/>
              <a:buAutoNum type="arabicPeriod"/>
            </a:pPr>
            <a:r>
              <a:rPr lang="en-US" dirty="0"/>
              <a:t>Egocentrism </a:t>
            </a:r>
          </a:p>
          <a:p>
            <a:pPr>
              <a:spcBef>
                <a:spcPct val="50000"/>
              </a:spcBef>
              <a:buFontTx/>
              <a:buAutoNum type="arabicPeriod"/>
            </a:pPr>
            <a:r>
              <a:rPr lang="en-US" dirty="0"/>
              <a:t> </a:t>
            </a:r>
            <a:r>
              <a:rPr lang="en-US" dirty="0" err="1"/>
              <a:t>Sociocentrism</a:t>
            </a:r>
            <a:r>
              <a:rPr lang="en-US" dirty="0"/>
              <a:t> </a:t>
            </a:r>
          </a:p>
          <a:p>
            <a:pPr>
              <a:spcBef>
                <a:spcPct val="50000"/>
              </a:spcBef>
              <a:buFontTx/>
              <a:buAutoNum type="arabicPeriod"/>
            </a:pPr>
            <a:r>
              <a:rPr lang="en-US" dirty="0"/>
              <a:t> Unwarranted assumption </a:t>
            </a:r>
          </a:p>
          <a:p>
            <a:pPr>
              <a:spcBef>
                <a:spcPct val="50000"/>
              </a:spcBef>
              <a:buFontTx/>
              <a:buAutoNum type="arabicPeriod"/>
            </a:pPr>
            <a:r>
              <a:rPr lang="en-US" dirty="0"/>
              <a:t> Relativistic thinking </a:t>
            </a:r>
          </a:p>
          <a:p>
            <a:pPr>
              <a:spcBef>
                <a:spcPct val="50000"/>
              </a:spcBef>
              <a:buFontTx/>
              <a:buAutoNum type="arabicPeriod"/>
            </a:pPr>
            <a:r>
              <a:rPr lang="en-US" dirty="0"/>
              <a:t> Wishful thinking  </a:t>
            </a:r>
          </a:p>
        </p:txBody>
      </p:sp>
      <p:sp>
        <p:nvSpPr>
          <p:cNvPr id="10" name="Text Box 4">
            <a:extLst>
              <a:ext uri="{FF2B5EF4-FFF2-40B4-BE49-F238E27FC236}">
                <a16:creationId xmlns:a16="http://schemas.microsoft.com/office/drawing/2014/main" id="{445A06AB-ED61-46D2-922C-2B135594CAD9}"/>
              </a:ext>
            </a:extLst>
          </p:cNvPr>
          <p:cNvSpPr txBox="1">
            <a:spLocks noChangeArrowheads="1"/>
          </p:cNvSpPr>
          <p:nvPr/>
        </p:nvSpPr>
        <p:spPr bwMode="auto">
          <a:xfrm>
            <a:off x="944880" y="1963784"/>
            <a:ext cx="41910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Bef>
                <a:spcPct val="50000"/>
              </a:spcBef>
            </a:pPr>
            <a:r>
              <a:rPr lang="en-US" b="1" dirty="0"/>
              <a:t>Eight standards of critical thinking: </a:t>
            </a:r>
          </a:p>
          <a:p>
            <a:pPr>
              <a:spcBef>
                <a:spcPct val="50000"/>
              </a:spcBef>
              <a:buFontTx/>
              <a:buAutoNum type="arabicPeriod"/>
            </a:pPr>
            <a:r>
              <a:rPr lang="en-US" dirty="0"/>
              <a:t>Clarity</a:t>
            </a:r>
          </a:p>
          <a:p>
            <a:pPr>
              <a:spcBef>
                <a:spcPct val="50000"/>
              </a:spcBef>
              <a:buFontTx/>
              <a:buAutoNum type="arabicPeriod"/>
            </a:pPr>
            <a:r>
              <a:rPr lang="en-US" dirty="0"/>
              <a:t>Accuracy</a:t>
            </a:r>
          </a:p>
          <a:p>
            <a:pPr>
              <a:spcBef>
                <a:spcPct val="50000"/>
              </a:spcBef>
              <a:buFontTx/>
              <a:buAutoNum type="arabicPeriod"/>
            </a:pPr>
            <a:r>
              <a:rPr lang="en-US" dirty="0"/>
              <a:t>Precision</a:t>
            </a:r>
          </a:p>
          <a:p>
            <a:pPr>
              <a:spcBef>
                <a:spcPct val="50000"/>
              </a:spcBef>
              <a:buFontTx/>
              <a:buAutoNum type="arabicPeriod"/>
            </a:pPr>
            <a:r>
              <a:rPr lang="en-US" dirty="0"/>
              <a:t>Relevance</a:t>
            </a:r>
          </a:p>
          <a:p>
            <a:pPr>
              <a:spcBef>
                <a:spcPct val="50000"/>
              </a:spcBef>
              <a:buFontTx/>
              <a:buAutoNum type="arabicPeriod"/>
            </a:pPr>
            <a:r>
              <a:rPr lang="en-US" dirty="0"/>
              <a:t>Consistency</a:t>
            </a:r>
          </a:p>
          <a:p>
            <a:pPr>
              <a:spcBef>
                <a:spcPct val="50000"/>
              </a:spcBef>
              <a:buFontTx/>
              <a:buAutoNum type="arabicPeriod"/>
            </a:pPr>
            <a:r>
              <a:rPr lang="en-US" dirty="0"/>
              <a:t>Logical correctness</a:t>
            </a:r>
          </a:p>
          <a:p>
            <a:pPr>
              <a:spcBef>
                <a:spcPct val="50000"/>
              </a:spcBef>
              <a:buFontTx/>
              <a:buAutoNum type="arabicPeriod"/>
            </a:pPr>
            <a:r>
              <a:rPr lang="en-US" dirty="0"/>
              <a:t>Completeness</a:t>
            </a:r>
          </a:p>
          <a:p>
            <a:pPr>
              <a:spcBef>
                <a:spcPct val="50000"/>
              </a:spcBef>
              <a:buFontTx/>
              <a:buAutoNum type="arabicPeriod"/>
            </a:pPr>
            <a:r>
              <a:rPr lang="en-US" dirty="0"/>
              <a:t>Fairness</a:t>
            </a:r>
          </a:p>
        </p:txBody>
      </p:sp>
      <p:pic>
        <p:nvPicPr>
          <p:cNvPr id="4" name="Picture 3">
            <a:extLst>
              <a:ext uri="{FF2B5EF4-FFF2-40B4-BE49-F238E27FC236}">
                <a16:creationId xmlns:a16="http://schemas.microsoft.com/office/drawing/2014/main" id="{8A7A82C6-C744-4AE3-95CF-8B9264E53448}"/>
              </a:ext>
            </a:extLst>
          </p:cNvPr>
          <p:cNvPicPr>
            <a:picLocks noChangeAspect="1"/>
          </p:cNvPicPr>
          <p:nvPr/>
        </p:nvPicPr>
        <p:blipFill>
          <a:blip r:embed="rId2"/>
          <a:stretch>
            <a:fillRect/>
          </a:stretch>
        </p:blipFill>
        <p:spPr>
          <a:xfrm>
            <a:off x="8653462" y="2319745"/>
            <a:ext cx="2962275" cy="3124200"/>
          </a:xfrm>
          <a:prstGeom prst="rect">
            <a:avLst/>
          </a:prstGeom>
        </p:spPr>
      </p:pic>
    </p:spTree>
    <p:extLst>
      <p:ext uri="{BB962C8B-B14F-4D97-AF65-F5344CB8AC3E}">
        <p14:creationId xmlns:p14="http://schemas.microsoft.com/office/powerpoint/2010/main" val="341186039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75"/>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1</a:t>
            </a:r>
            <a:endParaRPr/>
          </a:p>
        </p:txBody>
      </p:sp>
      <p:sp>
        <p:nvSpPr>
          <p:cNvPr id="232" name="Google Shape;232;p75"/>
          <p:cNvSpPr txBox="1"/>
          <p:nvPr/>
        </p:nvSpPr>
        <p:spPr>
          <a:xfrm>
            <a:off x="1863625" y="6248400"/>
            <a:ext cx="8229600" cy="7077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1200">
                <a:solidFill>
                  <a:schemeClr val="dk1"/>
                </a:solidFill>
                <a:latin typeface="Times New Roman"/>
                <a:ea typeface="Times New Roman"/>
                <a:cs typeface="Times New Roman"/>
                <a:sym typeface="Times New Roman"/>
              </a:rPr>
              <a:t>Source:Gdvn. (2014, May 3). Hình minh họa trong sách Tiếng Việt 1 dễ gây hiểu nhầm. Copyright (C) by https://danviet.vn. https://danviet.vn/hinh-minh-hoa-trong-sach-tieng-viet-1-de-gay-hieu-nham-7777445885.htm</a:t>
            </a:r>
            <a:endParaRPr sz="1200">
              <a:solidFill>
                <a:schemeClr val="dk1"/>
              </a:solidFill>
              <a:latin typeface="Times New Roman"/>
              <a:ea typeface="Times New Roman"/>
              <a:cs typeface="Times New Roman"/>
              <a:sym typeface="Times New Roman"/>
            </a:endParaRPr>
          </a:p>
        </p:txBody>
      </p:sp>
      <p:sp>
        <p:nvSpPr>
          <p:cNvPr id="233" name="Google Shape;233;p75"/>
          <p:cNvSpPr txBox="1"/>
          <p:nvPr/>
        </p:nvSpPr>
        <p:spPr>
          <a:xfrm>
            <a:off x="1863625" y="3487775"/>
            <a:ext cx="8229600" cy="20769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400" b="1" dirty="0">
                <a:solidFill>
                  <a:schemeClr val="dk1"/>
                </a:solidFill>
                <a:latin typeface="Times New Roman"/>
                <a:ea typeface="Times New Roman"/>
                <a:cs typeface="Times New Roman"/>
                <a:sym typeface="Times New Roman"/>
              </a:rPr>
              <a:t>(1): Lack of </a:t>
            </a:r>
            <a:r>
              <a:rPr lang="en-US" sz="2400" b="1" dirty="0">
                <a:solidFill>
                  <a:schemeClr val="dk1"/>
                </a:solidFill>
                <a:latin typeface="Times New Roman"/>
                <a:cs typeface="Times New Roman"/>
                <a:sym typeface="Times New Roman"/>
              </a:rPr>
              <a:t>practical consistency</a:t>
            </a:r>
            <a:endParaRPr sz="2400" b="1" dirty="0">
              <a:solidFill>
                <a:schemeClr val="dk1"/>
              </a:solidFill>
              <a:latin typeface="Times New Roman"/>
              <a:cs typeface="Times New Roman"/>
              <a:sym typeface="Times New Roman"/>
            </a:endParaRPr>
          </a:p>
          <a:p>
            <a:pPr>
              <a:buClr>
                <a:schemeClr val="folHlink"/>
              </a:buClr>
              <a:buSzPts val="2400"/>
            </a:pPr>
            <a:r>
              <a:rPr lang="en-US" sz="2400" u="sng" dirty="0">
                <a:solidFill>
                  <a:schemeClr val="dk1"/>
                </a:solidFill>
                <a:latin typeface="Times New Roman"/>
                <a:ea typeface="Times New Roman"/>
                <a:cs typeface="Times New Roman"/>
                <a:sym typeface="Times New Roman"/>
              </a:rPr>
              <a:t>Brief explanation:</a:t>
            </a:r>
            <a:r>
              <a:rPr lang="en-US" sz="2400" dirty="0">
                <a:solidFill>
                  <a:schemeClr val="dk1"/>
                </a:solidFill>
                <a:latin typeface="Times New Roman"/>
                <a:ea typeface="Times New Roman"/>
                <a:cs typeface="Times New Roman"/>
                <a:sym typeface="Times New Roman"/>
              </a:rPr>
              <a:t> The text mentions dried leaves, but the image is of green and yellow leaves. </a:t>
            </a:r>
            <a:endParaRPr sz="2400" dirty="0">
              <a:solidFill>
                <a:schemeClr val="dk1"/>
              </a:solidFill>
              <a:latin typeface="Times New Roman"/>
              <a:ea typeface="Times New Roman"/>
              <a:cs typeface="Times New Roman"/>
              <a:sym typeface="Times New Roman"/>
            </a:endParaRPr>
          </a:p>
          <a:p>
            <a:pPr>
              <a:buClr>
                <a:schemeClr val="folHlink"/>
              </a:buClr>
              <a:buSzPts val="2400"/>
            </a:pPr>
            <a:endParaRPr sz="2400" dirty="0">
              <a:solidFill>
                <a:schemeClr val="dk1"/>
              </a:solidFill>
              <a:latin typeface="Arial"/>
              <a:ea typeface="Arial"/>
              <a:cs typeface="Arial"/>
              <a:sym typeface="Arial"/>
            </a:endParaRPr>
          </a:p>
          <a:p>
            <a:pPr>
              <a:buClr>
                <a:schemeClr val="folHlink"/>
              </a:buClr>
              <a:buSzPts val="2400"/>
            </a:pPr>
            <a:endParaRPr sz="2400" dirty="0">
              <a:solidFill>
                <a:schemeClr val="dk1"/>
              </a:solidFill>
              <a:latin typeface="Arial"/>
              <a:ea typeface="Arial"/>
              <a:cs typeface="Arial"/>
              <a:sym typeface="Arial"/>
            </a:endParaRPr>
          </a:p>
        </p:txBody>
      </p:sp>
      <p:pic>
        <p:nvPicPr>
          <p:cNvPr id="234" name="Google Shape;234;p75"/>
          <p:cNvPicPr preferRelativeResize="0"/>
          <p:nvPr/>
        </p:nvPicPr>
        <p:blipFill rotWithShape="1">
          <a:blip r:embed="rId3">
            <a:alphaModFix/>
          </a:blip>
          <a:srcRect/>
          <a:stretch/>
        </p:blipFill>
        <p:spPr>
          <a:xfrm>
            <a:off x="3382200" y="533401"/>
            <a:ext cx="5427600" cy="2954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77"/>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3</a:t>
            </a:r>
            <a:endParaRPr/>
          </a:p>
        </p:txBody>
      </p:sp>
      <p:sp>
        <p:nvSpPr>
          <p:cNvPr id="248" name="Google Shape;248;p77"/>
          <p:cNvSpPr txBox="1"/>
          <p:nvPr/>
        </p:nvSpPr>
        <p:spPr>
          <a:xfrm>
            <a:off x="1981200" y="6111250"/>
            <a:ext cx="8229600" cy="4725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400">
                <a:solidFill>
                  <a:schemeClr val="dk1"/>
                </a:solidFill>
                <a:latin typeface="Arial"/>
                <a:ea typeface="Arial"/>
                <a:cs typeface="Arial"/>
                <a:sym typeface="Arial"/>
              </a:rPr>
              <a:t>Source:</a:t>
            </a:r>
            <a:r>
              <a:rPr lang="en-US" sz="1500" i="1">
                <a:solidFill>
                  <a:srgbClr val="000000"/>
                </a:solidFill>
                <a:latin typeface="Arial"/>
                <a:ea typeface="Arial"/>
                <a:cs typeface="Arial"/>
                <a:sym typeface="Arial"/>
              </a:rPr>
              <a:t>5 chiến dịch thất bại vì không tìm hiểu kỹ văn hoá địa phương - https://boldcreativelab.com/5-chien-dich-that-bai-vi-khong-tim-hieu-ky-van-hoa-dia-phuong/</a:t>
            </a:r>
            <a:endParaRPr sz="1500" i="1">
              <a:solidFill>
                <a:srgbClr val="000000"/>
              </a:solidFill>
              <a:latin typeface="Arial"/>
              <a:ea typeface="Arial"/>
              <a:cs typeface="Arial"/>
              <a:sym typeface="Arial"/>
            </a:endParaRPr>
          </a:p>
          <a:p>
            <a:pPr>
              <a:buClr>
                <a:schemeClr val="folHlink"/>
              </a:buClr>
              <a:buSzPts val="2400"/>
            </a:pPr>
            <a:endParaRPr sz="2400">
              <a:solidFill>
                <a:schemeClr val="dk1"/>
              </a:solidFill>
              <a:latin typeface="Arial"/>
              <a:ea typeface="Arial"/>
              <a:cs typeface="Arial"/>
              <a:sym typeface="Arial"/>
            </a:endParaRPr>
          </a:p>
        </p:txBody>
      </p:sp>
      <p:sp>
        <p:nvSpPr>
          <p:cNvPr id="249" name="Google Shape;249;p77"/>
          <p:cNvSpPr txBox="1"/>
          <p:nvPr/>
        </p:nvSpPr>
        <p:spPr>
          <a:xfrm>
            <a:off x="1981200" y="3581400"/>
            <a:ext cx="8229600" cy="20988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400" dirty="0">
                <a:solidFill>
                  <a:schemeClr val="dk1"/>
                </a:solidFill>
                <a:latin typeface="Arial"/>
                <a:ea typeface="Arial"/>
                <a:cs typeface="Arial"/>
                <a:sym typeface="Arial"/>
              </a:rPr>
              <a:t>Brief explanation: </a:t>
            </a:r>
            <a:r>
              <a:rPr lang="en-US" sz="2400" dirty="0">
                <a:solidFill>
                  <a:schemeClr val="dk1"/>
                </a:solidFill>
                <a:highlight>
                  <a:srgbClr val="FFFF00"/>
                </a:highlight>
                <a:latin typeface="Arial"/>
                <a:ea typeface="Arial"/>
                <a:cs typeface="Arial"/>
                <a:sym typeface="Arial"/>
              </a:rPr>
              <a:t>relativistic thinking (consumers)</a:t>
            </a:r>
            <a:endParaRPr sz="2400" dirty="0">
              <a:solidFill>
                <a:schemeClr val="dk1"/>
              </a:solidFill>
              <a:highlight>
                <a:srgbClr val="FFFF00"/>
              </a:highlight>
              <a:latin typeface="Arial"/>
              <a:ea typeface="Arial"/>
              <a:cs typeface="Arial"/>
              <a:sym typeface="Arial"/>
            </a:endParaRPr>
          </a:p>
          <a:p>
            <a:pPr>
              <a:buClr>
                <a:srgbClr val="000000"/>
              </a:buClr>
              <a:buSzPts val="2400"/>
            </a:pPr>
            <a:endParaRPr sz="2400" dirty="0">
              <a:solidFill>
                <a:schemeClr val="dk1"/>
              </a:solidFill>
              <a:latin typeface="Arial"/>
              <a:ea typeface="Arial"/>
              <a:cs typeface="Arial"/>
              <a:sym typeface="Arial"/>
            </a:endParaRPr>
          </a:p>
          <a:p>
            <a:pPr>
              <a:buClr>
                <a:schemeClr val="folHlink"/>
              </a:buClr>
              <a:buSzPts val="2400"/>
            </a:pPr>
            <a:endParaRPr sz="2400" dirty="0">
              <a:solidFill>
                <a:schemeClr val="dk1"/>
              </a:solidFill>
              <a:latin typeface="Arial"/>
              <a:ea typeface="Arial"/>
              <a:cs typeface="Arial"/>
              <a:sym typeface="Arial"/>
            </a:endParaRPr>
          </a:p>
        </p:txBody>
      </p:sp>
      <p:pic>
        <p:nvPicPr>
          <p:cNvPr id="250" name="Google Shape;250;p77"/>
          <p:cNvPicPr preferRelativeResize="0"/>
          <p:nvPr/>
        </p:nvPicPr>
        <p:blipFill rotWithShape="1">
          <a:blip r:embed="rId3">
            <a:alphaModFix/>
          </a:blip>
          <a:srcRect/>
          <a:stretch/>
        </p:blipFill>
        <p:spPr>
          <a:xfrm>
            <a:off x="1676401" y="920939"/>
            <a:ext cx="8839201" cy="2272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79"/>
          <p:cNvSpPr txBox="1">
            <a:spLocks noGrp="1"/>
          </p:cNvSpPr>
          <p:nvPr>
            <p:ph type="title"/>
          </p:nvPr>
        </p:nvSpPr>
        <p:spPr>
          <a:xfrm>
            <a:off x="2131240" y="13716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5</a:t>
            </a:r>
            <a:endParaRPr/>
          </a:p>
        </p:txBody>
      </p:sp>
      <p:sp>
        <p:nvSpPr>
          <p:cNvPr id="264" name="Google Shape;264;p79"/>
          <p:cNvSpPr txBox="1"/>
          <p:nvPr/>
        </p:nvSpPr>
        <p:spPr>
          <a:xfrm>
            <a:off x="1981200" y="5947925"/>
            <a:ext cx="8379600" cy="2208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400">
                <a:solidFill>
                  <a:schemeClr val="dk1"/>
                </a:solidFill>
                <a:latin typeface="Arial"/>
                <a:ea typeface="Arial"/>
                <a:cs typeface="Arial"/>
                <a:sym typeface="Arial"/>
              </a:rPr>
              <a:t>Source: </a:t>
            </a:r>
            <a:r>
              <a:rPr lang="en-US" sz="1700">
                <a:solidFill>
                  <a:schemeClr val="dk1"/>
                </a:solidFill>
                <a:latin typeface="Arial"/>
                <a:ea typeface="Arial"/>
                <a:cs typeface="Arial"/>
                <a:sym typeface="Arial"/>
              </a:rPr>
              <a:t>https://thanhnien.vn/tau-chien-uc-dam-chet-me-con-ca-voi-thuoc-nhom-nguy-cap-1851067039.htm</a:t>
            </a:r>
            <a:endParaRPr sz="700">
              <a:solidFill>
                <a:srgbClr val="000000"/>
              </a:solidFill>
              <a:latin typeface="Arial"/>
              <a:ea typeface="Arial"/>
              <a:cs typeface="Arial"/>
              <a:sym typeface="Arial"/>
            </a:endParaRPr>
          </a:p>
        </p:txBody>
      </p:sp>
      <p:sp>
        <p:nvSpPr>
          <p:cNvPr id="265" name="Google Shape;265;p79"/>
          <p:cNvSpPr txBox="1"/>
          <p:nvPr/>
        </p:nvSpPr>
        <p:spPr>
          <a:xfrm>
            <a:off x="1940900" y="2705575"/>
            <a:ext cx="8610300" cy="13716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400" dirty="0">
                <a:solidFill>
                  <a:schemeClr val="dk1"/>
                </a:solidFill>
                <a:latin typeface="Arial"/>
                <a:ea typeface="Arial"/>
                <a:cs typeface="Arial"/>
                <a:sym typeface="Arial"/>
              </a:rPr>
              <a:t>Brief explanation:</a:t>
            </a:r>
            <a:endParaRPr sz="2400" dirty="0">
              <a:solidFill>
                <a:schemeClr val="dk1"/>
              </a:solidFill>
              <a:latin typeface="Arial"/>
              <a:ea typeface="Arial"/>
              <a:cs typeface="Arial"/>
              <a:sym typeface="Arial"/>
            </a:endParaRPr>
          </a:p>
          <a:p>
            <a:pPr marL="457200" indent="-381000">
              <a:buClr>
                <a:schemeClr val="dk1"/>
              </a:buClr>
              <a:buSzPts val="2400"/>
              <a:buFont typeface="Arial"/>
              <a:buAutoNum type="arabicParenBoth"/>
            </a:pPr>
            <a:r>
              <a:rPr lang="en-US" sz="2400" u="sng" dirty="0">
                <a:solidFill>
                  <a:schemeClr val="dk1"/>
                </a:solidFill>
                <a:latin typeface="Arial"/>
                <a:ea typeface="Arial"/>
                <a:cs typeface="Arial"/>
                <a:sym typeface="Arial"/>
              </a:rPr>
              <a:t>L</a:t>
            </a:r>
            <a:r>
              <a:rPr lang="en-US" sz="2400" b="1" u="sng" dirty="0">
                <a:solidFill>
                  <a:schemeClr val="dk1"/>
                </a:solidFill>
                <a:latin typeface="Arial"/>
                <a:ea typeface="Arial"/>
                <a:cs typeface="Arial"/>
                <a:sym typeface="Arial"/>
              </a:rPr>
              <a:t>ack of Standard - Clarity</a:t>
            </a:r>
            <a:r>
              <a:rPr lang="en-US" sz="2400" dirty="0">
                <a:solidFill>
                  <a:schemeClr val="dk1"/>
                </a:solidFill>
                <a:latin typeface="Arial"/>
                <a:ea typeface="Arial"/>
                <a:cs typeface="Arial"/>
                <a:sym typeface="Arial"/>
              </a:rPr>
              <a:t>: The headline is misleading, which belongs to the endangered group?</a:t>
            </a:r>
            <a:endParaRPr sz="2400" dirty="0">
              <a:solidFill>
                <a:schemeClr val="dk1"/>
              </a:solidFill>
              <a:latin typeface="Arial"/>
              <a:ea typeface="Arial"/>
              <a:cs typeface="Arial"/>
              <a:sym typeface="Arial"/>
            </a:endParaRPr>
          </a:p>
        </p:txBody>
      </p:sp>
      <p:pic>
        <p:nvPicPr>
          <p:cNvPr id="266" name="Google Shape;266;p79"/>
          <p:cNvPicPr preferRelativeResize="0"/>
          <p:nvPr/>
        </p:nvPicPr>
        <p:blipFill rotWithShape="1">
          <a:blip r:embed="rId3">
            <a:alphaModFix/>
          </a:blip>
          <a:srcRect b="50000"/>
          <a:stretch/>
        </p:blipFill>
        <p:spPr>
          <a:xfrm>
            <a:off x="4588313" y="670551"/>
            <a:ext cx="3528538" cy="2051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1</a:t>
            </a:r>
            <a:endParaRPr sz="3200"/>
          </a:p>
        </p:txBody>
      </p:sp>
      <p:sp>
        <p:nvSpPr>
          <p:cNvPr id="240" name="Google Shape;240;p3"/>
          <p:cNvSpPr txBox="1"/>
          <p:nvPr/>
        </p:nvSpPr>
        <p:spPr>
          <a:xfrm>
            <a:off x="1667511" y="5897881"/>
            <a:ext cx="8507095" cy="691515"/>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200" b="1">
                <a:solidFill>
                  <a:schemeClr val="dk1"/>
                </a:solidFill>
                <a:latin typeface="Arial"/>
                <a:ea typeface="Arial"/>
                <a:cs typeface="Arial"/>
                <a:sym typeface="Arial"/>
              </a:rPr>
              <a:t>Source</a:t>
            </a:r>
            <a:r>
              <a:rPr lang="en-US" sz="2200">
                <a:solidFill>
                  <a:schemeClr val="dk1"/>
                </a:solidFill>
                <a:latin typeface="Arial"/>
                <a:ea typeface="Arial"/>
                <a:cs typeface="Arial"/>
                <a:sym typeface="Arial"/>
              </a:rPr>
              <a:t>:https://www.reddit.com/r/onejoke/comments/zm0dme/stop_teaching_kids_pronouns/?rdt=54425</a:t>
            </a:r>
            <a:endParaRPr sz="2200">
              <a:solidFill>
                <a:schemeClr val="dk1"/>
              </a:solidFill>
              <a:latin typeface="Arial"/>
              <a:ea typeface="Arial"/>
              <a:cs typeface="Arial"/>
              <a:sym typeface="Arial"/>
            </a:endParaRPr>
          </a:p>
        </p:txBody>
      </p:sp>
      <p:sp>
        <p:nvSpPr>
          <p:cNvPr id="241" name="Google Shape;241;p3"/>
          <p:cNvSpPr txBox="1"/>
          <p:nvPr/>
        </p:nvSpPr>
        <p:spPr>
          <a:xfrm>
            <a:off x="1667510" y="4716145"/>
            <a:ext cx="9137650" cy="13716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200" b="1" dirty="0">
                <a:solidFill>
                  <a:schemeClr val="dk1"/>
                </a:solidFill>
                <a:latin typeface="Arial"/>
                <a:ea typeface="Arial"/>
                <a:cs typeface="Arial"/>
                <a:sym typeface="Arial"/>
              </a:rPr>
              <a:t>Brief explanation: Lack of logical correctness</a:t>
            </a:r>
            <a:endParaRPr sz="2200" dirty="0">
              <a:solidFill>
                <a:schemeClr val="dk1"/>
              </a:solidFill>
              <a:latin typeface="Arial"/>
              <a:ea typeface="Arial"/>
              <a:cs typeface="Arial"/>
              <a:sym typeface="Arial"/>
            </a:endParaRPr>
          </a:p>
          <a:p>
            <a:pPr>
              <a:buClr>
                <a:schemeClr val="folHlink"/>
              </a:buClr>
              <a:buSzPts val="2400"/>
            </a:pPr>
            <a:r>
              <a:rPr lang="en-US" sz="2200" dirty="0">
                <a:solidFill>
                  <a:schemeClr val="dk1"/>
                </a:solidFill>
                <a:latin typeface="Arial"/>
                <a:ea typeface="Arial"/>
                <a:cs typeface="Arial"/>
                <a:sym typeface="Arial"/>
              </a:rPr>
              <a:t> </a:t>
            </a:r>
            <a:r>
              <a:rPr lang="en-US" sz="2200" dirty="0">
                <a:solidFill>
                  <a:schemeClr val="dk1"/>
                </a:solidFill>
                <a:highlight>
                  <a:srgbClr val="FFFF00"/>
                </a:highlight>
                <a:latin typeface="Arial"/>
                <a:ea typeface="Arial"/>
                <a:cs typeface="Arial"/>
                <a:sym typeface="Arial"/>
              </a:rPr>
              <a:t>Lavern is making an argument that lacks logic because pronouns belongs to grammar. </a:t>
            </a:r>
            <a:endParaRPr sz="2200" dirty="0">
              <a:solidFill>
                <a:schemeClr val="dk1"/>
              </a:solidFill>
              <a:highlight>
                <a:srgbClr val="FFFF00"/>
              </a:highlight>
              <a:latin typeface="Arial"/>
              <a:ea typeface="Arial"/>
              <a:cs typeface="Arial"/>
              <a:sym typeface="Arial"/>
            </a:endParaRPr>
          </a:p>
        </p:txBody>
      </p:sp>
      <p:pic>
        <p:nvPicPr>
          <p:cNvPr id="242" name="Google Shape;242;p3" descr="Hình ảnh 02-03-2024 lúc 17.52"/>
          <p:cNvPicPr preferRelativeResize="0"/>
          <p:nvPr/>
        </p:nvPicPr>
        <p:blipFill rotWithShape="1">
          <a:blip r:embed="rId3">
            <a:alphaModFix/>
          </a:blip>
          <a:srcRect/>
          <a:stretch/>
        </p:blipFill>
        <p:spPr>
          <a:xfrm>
            <a:off x="3154046" y="533401"/>
            <a:ext cx="5883275" cy="401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3"/>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11</a:t>
            </a:r>
            <a:endParaRPr sz="3200"/>
          </a:p>
        </p:txBody>
      </p:sp>
      <p:sp>
        <p:nvSpPr>
          <p:cNvPr id="323" name="Google Shape;323;p13"/>
          <p:cNvSpPr txBox="1">
            <a:spLocks noGrp="1"/>
          </p:cNvSpPr>
          <p:nvPr>
            <p:ph type="body" idx="1"/>
          </p:nvPr>
        </p:nvSpPr>
        <p:spPr>
          <a:xfrm>
            <a:off x="1981200" y="1447800"/>
            <a:ext cx="8229600" cy="1371600"/>
          </a:xfrm>
          <a:prstGeom prst="rect">
            <a:avLst/>
          </a:prstGeom>
          <a:noFill/>
          <a:ln>
            <a:noFill/>
          </a:ln>
        </p:spPr>
        <p:txBody>
          <a:bodyPr spcFirstLastPara="1" vert="horz" wrap="square" lIns="91425" tIns="45700" rIns="91425" bIns="45700" rtlCol="0" anchor="t" anchorCtr="0">
            <a:noAutofit/>
          </a:bodyPr>
          <a:lstStyle/>
          <a:p>
            <a:pPr marL="114300" indent="0">
              <a:lnSpc>
                <a:spcPct val="100000"/>
              </a:lnSpc>
              <a:spcBef>
                <a:spcPts val="360"/>
              </a:spcBef>
              <a:buSzPts val="1800"/>
              <a:buNone/>
            </a:pPr>
            <a:r>
              <a:rPr lang="en-US" sz="2400">
                <a:solidFill>
                  <a:srgbClr val="333333"/>
                </a:solidFill>
                <a:latin typeface="Helvetica Neue"/>
                <a:ea typeface="Helvetica Neue"/>
                <a:cs typeface="Helvetica Neue"/>
                <a:sym typeface="Helvetica Neue"/>
              </a:rPr>
              <a:t>* Có ông chủ bắt con trai làm việc vất vả ngoài đồng.</a:t>
            </a:r>
            <a:endParaRPr sz="2400">
              <a:solidFill>
                <a:srgbClr val="333333"/>
              </a:solidFill>
              <a:latin typeface="Helvetica Neue"/>
              <a:ea typeface="Helvetica Neue"/>
              <a:cs typeface="Helvetica Neue"/>
              <a:sym typeface="Helvetica Neue"/>
            </a:endParaRPr>
          </a:p>
          <a:p>
            <a:pPr marL="114300" indent="0">
              <a:lnSpc>
                <a:spcPct val="100000"/>
              </a:lnSpc>
              <a:spcBef>
                <a:spcPts val="360"/>
              </a:spcBef>
              <a:buSzPts val="1800"/>
              <a:buNone/>
            </a:pPr>
            <a:r>
              <a:rPr lang="en-US" sz="2400">
                <a:solidFill>
                  <a:srgbClr val="333333"/>
                </a:solidFill>
                <a:latin typeface="Helvetica Neue"/>
                <a:ea typeface="Helvetica Neue"/>
                <a:cs typeface="Helvetica Neue"/>
                <a:sym typeface="Helvetica Neue"/>
              </a:rPr>
              <a:t>Bạn bè nói với ông ta: </a:t>
            </a:r>
            <a:r>
              <a:rPr lang="en-US" sz="2400" i="1">
                <a:solidFill>
                  <a:srgbClr val="333333"/>
                </a:solidFill>
                <a:latin typeface="Helvetica Neue"/>
                <a:ea typeface="Helvetica Neue"/>
                <a:cs typeface="Helvetica Neue"/>
                <a:sym typeface="Helvetica Neue"/>
              </a:rPr>
              <a:t>“</a:t>
            </a:r>
            <a:r>
              <a:rPr lang="en-US" sz="2400" i="1">
                <a:solidFill>
                  <a:srgbClr val="333333"/>
                </a:solidFill>
                <a:highlight>
                  <a:srgbClr val="FFFF00"/>
                </a:highlight>
                <a:latin typeface="Helvetica Neue"/>
                <a:ea typeface="Helvetica Neue"/>
                <a:cs typeface="Helvetica Neue"/>
                <a:sym typeface="Helvetica Neue"/>
              </a:rPr>
              <a:t>Ông không cần phải bắt con trai khó nhọc như thế</a:t>
            </a:r>
            <a:r>
              <a:rPr lang="en-US" sz="2400" i="1">
                <a:solidFill>
                  <a:srgbClr val="333333"/>
                </a:solidFill>
                <a:latin typeface="Helvetica Neue"/>
                <a:ea typeface="Helvetica Neue"/>
                <a:cs typeface="Helvetica Neue"/>
                <a:sym typeface="Helvetica Neue"/>
              </a:rPr>
              <a:t>, giống cây này tự nhiên cũng phát triển.”</a:t>
            </a:r>
            <a:r>
              <a:rPr lang="en-US" sz="2400">
                <a:solidFill>
                  <a:srgbClr val="333333"/>
                </a:solidFill>
                <a:latin typeface="Helvetica Neue"/>
                <a:ea typeface="Helvetica Neue"/>
                <a:cs typeface="Helvetica Neue"/>
                <a:sym typeface="Helvetica Neue"/>
              </a:rPr>
              <a:t> Ông chủ nói: “</a:t>
            </a:r>
            <a:r>
              <a:rPr lang="en-US" sz="2400" i="1">
                <a:solidFill>
                  <a:srgbClr val="333333"/>
                </a:solidFill>
                <a:latin typeface="Helvetica Neue"/>
                <a:ea typeface="Helvetica Neue"/>
                <a:cs typeface="Helvetica Neue"/>
                <a:sym typeface="Helvetica Neue"/>
              </a:rPr>
              <a:t>Tôi dạy dỗ con cái chứ đâu phải tôi chăm cây công nghiệp”.</a:t>
            </a:r>
            <a:endParaRPr sz="2400">
              <a:solidFill>
                <a:srgbClr val="333333"/>
              </a:solidFill>
              <a:latin typeface="Helvetica Neue"/>
              <a:ea typeface="Helvetica Neue"/>
              <a:cs typeface="Helvetica Neue"/>
              <a:sym typeface="Helvetica Neue"/>
            </a:endParaRPr>
          </a:p>
        </p:txBody>
      </p:sp>
      <p:sp>
        <p:nvSpPr>
          <p:cNvPr id="324" name="Google Shape;324;p13"/>
          <p:cNvSpPr txBox="1"/>
          <p:nvPr/>
        </p:nvSpPr>
        <p:spPr>
          <a:xfrm>
            <a:off x="1981200" y="5824220"/>
            <a:ext cx="8229600" cy="47244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1600" b="1">
                <a:solidFill>
                  <a:schemeClr val="dk1"/>
                </a:solidFill>
                <a:latin typeface="Arial"/>
                <a:ea typeface="Arial"/>
                <a:cs typeface="Arial"/>
                <a:sym typeface="Arial"/>
              </a:rPr>
              <a:t>Source</a:t>
            </a:r>
            <a:r>
              <a:rPr lang="en-US" sz="1600">
                <a:solidFill>
                  <a:schemeClr val="dk1"/>
                </a:solidFill>
                <a:latin typeface="Arial"/>
                <a:ea typeface="Arial"/>
                <a:cs typeface="Arial"/>
                <a:sym typeface="Arial"/>
              </a:rPr>
              <a:t>: https://kienthuc.net.vn/thien/hoa-ra-cuoc-song-that-gian-don-488647.html</a:t>
            </a:r>
            <a:endParaRPr sz="1600">
              <a:solidFill>
                <a:srgbClr val="000000"/>
              </a:solidFill>
              <a:latin typeface="Arial"/>
              <a:ea typeface="Arial"/>
              <a:cs typeface="Arial"/>
              <a:sym typeface="Arial"/>
            </a:endParaRPr>
          </a:p>
        </p:txBody>
      </p:sp>
      <p:sp>
        <p:nvSpPr>
          <p:cNvPr id="325" name="Google Shape;325;p13"/>
          <p:cNvSpPr txBox="1"/>
          <p:nvPr/>
        </p:nvSpPr>
        <p:spPr>
          <a:xfrm>
            <a:off x="1981200" y="3733800"/>
            <a:ext cx="8229600" cy="13716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400" b="1" dirty="0">
                <a:solidFill>
                  <a:schemeClr val="dk1"/>
                </a:solidFill>
                <a:latin typeface="Arial"/>
                <a:ea typeface="Arial"/>
                <a:cs typeface="Arial"/>
                <a:sym typeface="Arial"/>
              </a:rPr>
              <a:t>Brief explanation: </a:t>
            </a:r>
            <a:r>
              <a:rPr lang="en-US" sz="2400" b="1" dirty="0">
                <a:solidFill>
                  <a:schemeClr val="dk1"/>
                </a:solidFill>
                <a:highlight>
                  <a:srgbClr val="FFFF00"/>
                </a:highlight>
                <a:latin typeface="Arial"/>
                <a:ea typeface="Arial"/>
                <a:cs typeface="Arial"/>
                <a:sym typeface="Arial"/>
              </a:rPr>
              <a:t>Unwarranted assumption (friends)</a:t>
            </a:r>
            <a:endParaRPr sz="2400" b="1" dirty="0">
              <a:solidFill>
                <a:schemeClr val="dk1"/>
              </a:solidFill>
              <a:highlight>
                <a:srgbClr val="FFFF00"/>
              </a:highlight>
              <a:latin typeface="Arial"/>
              <a:ea typeface="Arial"/>
              <a:cs typeface="Arial"/>
              <a:sym typeface="Arial"/>
            </a:endParaRPr>
          </a:p>
          <a:p>
            <a:pPr>
              <a:buClr>
                <a:schemeClr val="folHlink"/>
              </a:buClr>
              <a:buSzPts val="2400"/>
            </a:pPr>
            <a:r>
              <a:rPr lang="en-US" sz="2400" dirty="0">
                <a:solidFill>
                  <a:schemeClr val="dk1"/>
                </a:solidFill>
                <a:latin typeface="Arial"/>
                <a:ea typeface="Arial"/>
                <a:cs typeface="Arial"/>
                <a:sym typeface="Arial"/>
              </a:rPr>
              <a:t>The father wished to instill in his son the idea that hard work and worth came from having a job.</a:t>
            </a:r>
            <a:endParaRPr sz="1400"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4"/>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12</a:t>
            </a:r>
            <a:endParaRPr sz="3200"/>
          </a:p>
        </p:txBody>
      </p:sp>
      <p:sp>
        <p:nvSpPr>
          <p:cNvPr id="331" name="Google Shape;331;p14"/>
          <p:cNvSpPr txBox="1"/>
          <p:nvPr/>
        </p:nvSpPr>
        <p:spPr>
          <a:xfrm>
            <a:off x="1981200" y="5662024"/>
            <a:ext cx="8229600" cy="4725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1600">
                <a:solidFill>
                  <a:schemeClr val="dk1"/>
                </a:solidFill>
                <a:latin typeface="Arial"/>
                <a:ea typeface="Arial"/>
                <a:cs typeface="Arial"/>
                <a:sym typeface="Arial"/>
              </a:rPr>
              <a:t>Source: https://eva.vn/eva-tam/5-dinh-kien-gioi-tinh-khien-hanh-phuc-mai-xa-voi-tam-tay-ban-c66a434345.html</a:t>
            </a:r>
            <a:endParaRPr sz="1600">
              <a:solidFill>
                <a:srgbClr val="000000"/>
              </a:solidFill>
              <a:latin typeface="Arial"/>
              <a:ea typeface="Arial"/>
              <a:cs typeface="Arial"/>
              <a:sym typeface="Arial"/>
            </a:endParaRPr>
          </a:p>
        </p:txBody>
      </p:sp>
      <p:sp>
        <p:nvSpPr>
          <p:cNvPr id="332" name="Google Shape;332;p14"/>
          <p:cNvSpPr txBox="1"/>
          <p:nvPr/>
        </p:nvSpPr>
        <p:spPr>
          <a:xfrm>
            <a:off x="2623226" y="3581400"/>
            <a:ext cx="8229600" cy="13716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400" b="1" dirty="0">
                <a:solidFill>
                  <a:schemeClr val="dk1"/>
                </a:solidFill>
                <a:latin typeface="Arial"/>
                <a:ea typeface="Arial"/>
                <a:cs typeface="Arial"/>
                <a:sym typeface="Arial"/>
              </a:rPr>
              <a:t>Brief explanation: </a:t>
            </a:r>
            <a:r>
              <a:rPr lang="en-US" sz="2400" b="1" dirty="0">
                <a:solidFill>
                  <a:schemeClr val="dk1"/>
                </a:solidFill>
                <a:highlight>
                  <a:srgbClr val="FFFF00"/>
                </a:highlight>
                <a:latin typeface="Arial"/>
                <a:ea typeface="Arial"/>
                <a:cs typeface="Arial"/>
                <a:sym typeface="Arial"/>
              </a:rPr>
              <a:t>Unwarranted assumption and missing fairness (gender prejudice)</a:t>
            </a:r>
            <a:endParaRPr sz="2400" b="1" dirty="0">
              <a:solidFill>
                <a:schemeClr val="dk1"/>
              </a:solidFill>
              <a:highlight>
                <a:srgbClr val="FFFF00"/>
              </a:highlight>
              <a:latin typeface="Arial"/>
              <a:ea typeface="Arial"/>
              <a:cs typeface="Arial"/>
              <a:sym typeface="Arial"/>
            </a:endParaRPr>
          </a:p>
          <a:p>
            <a:pPr>
              <a:buClr>
                <a:schemeClr val="folHlink"/>
              </a:buClr>
              <a:buSzPts val="2400"/>
            </a:pPr>
            <a:r>
              <a:rPr lang="en-US" sz="2400" dirty="0">
                <a:solidFill>
                  <a:schemeClr val="dk1"/>
                </a:solidFill>
                <a:latin typeface="Arial"/>
                <a:ea typeface="Arial"/>
                <a:cs typeface="Arial"/>
                <a:sym typeface="Arial"/>
              </a:rPr>
              <a:t>Gender stereotypes, women can do a good job, but they still think men will do a better job than women.</a:t>
            </a:r>
            <a:endParaRPr sz="1400" dirty="0">
              <a:solidFill>
                <a:srgbClr val="000000"/>
              </a:solidFill>
              <a:latin typeface="Arial"/>
              <a:ea typeface="Arial"/>
              <a:cs typeface="Arial"/>
              <a:sym typeface="Arial"/>
            </a:endParaRPr>
          </a:p>
        </p:txBody>
      </p:sp>
      <p:pic>
        <p:nvPicPr>
          <p:cNvPr id="333" name="Google Shape;333;p14" descr="5 định kiến giới tính khiến hạnh phúc mãi xa vời tầm tay bạn"/>
          <p:cNvPicPr preferRelativeResize="0"/>
          <p:nvPr/>
        </p:nvPicPr>
        <p:blipFill rotWithShape="1">
          <a:blip r:embed="rId3">
            <a:alphaModFix/>
          </a:blip>
          <a:srcRect b="56009"/>
          <a:stretch/>
        </p:blipFill>
        <p:spPr>
          <a:xfrm>
            <a:off x="3533275" y="594876"/>
            <a:ext cx="4596063" cy="29250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69E7EB6-6D26-47AE-B395-DFF78EDAA851}" type="slidenum">
              <a:rPr lang="en-US" smtClean="0"/>
              <a:pPr>
                <a:defRPr/>
              </a:pPr>
              <a:t>16</a:t>
            </a:fld>
            <a:endParaRPr lang="en-US"/>
          </a:p>
        </p:txBody>
      </p:sp>
      <p:sp>
        <p:nvSpPr>
          <p:cNvPr id="15363" name="Rectangle 4"/>
          <p:cNvSpPr>
            <a:spLocks noChangeArrowheads="1"/>
          </p:cNvSpPr>
          <p:nvPr/>
        </p:nvSpPr>
        <p:spPr bwMode="auto">
          <a:xfrm>
            <a:off x="1676400" y="1753998"/>
            <a:ext cx="83058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0"/>
              </a:spcBef>
              <a:buClrTx/>
              <a:buSzTx/>
              <a:buFontTx/>
              <a:buNone/>
            </a:pPr>
            <a:r>
              <a:rPr lang="en-US" altLang="en-US" sz="4400" b="1" dirty="0">
                <a:solidFill>
                  <a:schemeClr val="tx1"/>
                </a:solidFill>
                <a:latin typeface="Arial" charset="0"/>
              </a:rPr>
              <a:t>Chapter 2</a:t>
            </a:r>
          </a:p>
          <a:p>
            <a:pPr algn="ctr">
              <a:spcBef>
                <a:spcPct val="0"/>
              </a:spcBef>
              <a:buClrTx/>
              <a:buSzTx/>
              <a:buFontTx/>
              <a:buNone/>
            </a:pPr>
            <a:endParaRPr lang="en-US" altLang="en-US" sz="4400" b="1" dirty="0">
              <a:solidFill>
                <a:schemeClr val="tx1"/>
              </a:solidFill>
              <a:latin typeface="Arial" charset="0"/>
            </a:endParaRPr>
          </a:p>
          <a:p>
            <a:pPr>
              <a:spcBef>
                <a:spcPct val="0"/>
              </a:spcBef>
              <a:buClrTx/>
              <a:buSzTx/>
              <a:buFontTx/>
              <a:buNone/>
            </a:pPr>
            <a:r>
              <a:rPr lang="en-US" altLang="en-US" sz="3600" b="1" dirty="0">
                <a:solidFill>
                  <a:schemeClr val="tx1"/>
                </a:solidFill>
                <a:latin typeface="Arial" charset="0"/>
              </a:rPr>
              <a:t> </a:t>
            </a:r>
          </a:p>
          <a:p>
            <a:pPr algn="ctr">
              <a:spcBef>
                <a:spcPct val="0"/>
              </a:spcBef>
              <a:buClrTx/>
              <a:buSzTx/>
              <a:buFontTx/>
              <a:buNone/>
            </a:pPr>
            <a:r>
              <a:rPr lang="en-US" altLang="en-US" sz="3600" b="1" dirty="0">
                <a:solidFill>
                  <a:schemeClr val="tx1"/>
                </a:solidFill>
                <a:latin typeface="Arial" charset="0"/>
              </a:rPr>
              <a:t>RECOGNIZING ARGUMENTS </a:t>
            </a:r>
          </a:p>
        </p:txBody>
      </p:sp>
    </p:spTree>
  </p:cSld>
  <p:clrMapOvr>
    <a:masterClrMapping/>
  </p:clrMapOvr>
  <p:transition spd="med">
    <p:diamon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600" b="1" cap="none" dirty="0">
                <a:effectLst/>
                <a:latin typeface="Arial" panose="020B0604020202020204" pitchFamily="34" charset="0"/>
                <a:cs typeface="Arial" panose="020B0604020202020204" pitchFamily="34" charset="0"/>
              </a:rPr>
              <a:t>CONTENTS</a:t>
            </a:r>
          </a:p>
        </p:txBody>
      </p:sp>
      <p:sp>
        <p:nvSpPr>
          <p:cNvPr id="16387" name="Rectangle 3"/>
          <p:cNvSpPr>
            <a:spLocks noGrp="1"/>
          </p:cNvSpPr>
          <p:nvPr>
            <p:ph type="body" idx="4294967295"/>
          </p:nvPr>
        </p:nvSpPr>
        <p:spPr>
          <a:xfrm>
            <a:off x="1488347" y="1881334"/>
            <a:ext cx="8305800" cy="3235950"/>
          </a:xfrm>
        </p:spPr>
        <p:txBody>
          <a:bodyPr>
            <a:normAutofit/>
          </a:bodyPr>
          <a:lstStyle/>
          <a:p>
            <a:pPr>
              <a:lnSpc>
                <a:spcPct val="150000"/>
              </a:lnSpc>
              <a:buFont typeface="Wingdings 2" pitchFamily="18" charset="2"/>
              <a:buNone/>
            </a:pPr>
            <a:r>
              <a:rPr lang="en-US" altLang="en-US" dirty="0">
                <a:latin typeface="Arial" panose="020B0604020202020204" pitchFamily="34" charset="0"/>
                <a:cs typeface="Arial" panose="020B0604020202020204" pitchFamily="34" charset="0"/>
              </a:rPr>
              <a:t>1. Statements</a:t>
            </a:r>
          </a:p>
          <a:p>
            <a:pPr>
              <a:lnSpc>
                <a:spcPct val="150000"/>
              </a:lnSpc>
              <a:buFont typeface="Wingdings 2" pitchFamily="18" charset="2"/>
              <a:buNone/>
            </a:pPr>
            <a:r>
              <a:rPr lang="en-US" altLang="en-US" dirty="0">
                <a:latin typeface="Arial" panose="020B0604020202020204" pitchFamily="34" charset="0"/>
                <a:cs typeface="Arial" panose="020B0604020202020204" pitchFamily="34" charset="0"/>
              </a:rPr>
              <a:t>2. Non-statements</a:t>
            </a:r>
          </a:p>
          <a:p>
            <a:pPr>
              <a:lnSpc>
                <a:spcPct val="150000"/>
              </a:lnSpc>
              <a:buFont typeface="Wingdings 2" pitchFamily="18" charset="2"/>
              <a:buNone/>
            </a:pPr>
            <a:r>
              <a:rPr lang="en-US" altLang="en-US" dirty="0">
                <a:latin typeface="Arial" panose="020B0604020202020204" pitchFamily="34" charset="0"/>
                <a:cs typeface="Arial" panose="020B0604020202020204" pitchFamily="34" charset="0"/>
              </a:rPr>
              <a:t>3. Arguments</a:t>
            </a:r>
          </a:p>
          <a:p>
            <a:pPr>
              <a:lnSpc>
                <a:spcPct val="150000"/>
              </a:lnSpc>
              <a:buFont typeface="Wingdings 2" pitchFamily="18" charset="2"/>
              <a:buNone/>
            </a:pPr>
            <a:r>
              <a:rPr lang="en-US" altLang="en-US" dirty="0">
                <a:latin typeface="Arial" panose="020B0604020202020204" pitchFamily="34" charset="0"/>
                <a:cs typeface="Arial" panose="020B0604020202020204" pitchFamily="34" charset="0"/>
              </a:rPr>
              <a:t>4. Non-arguments </a:t>
            </a:r>
          </a:p>
        </p:txBody>
      </p:sp>
    </p:spTree>
  </p:cSld>
  <p:clrMapOvr>
    <a:masterClrMapping/>
  </p:clrMapOvr>
  <p:transition spd="med">
    <p:diamond/>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4294967295"/>
          </p:nvPr>
        </p:nvSpPr>
        <p:spPr>
          <a:xfrm>
            <a:off x="268449" y="1116047"/>
            <a:ext cx="11350304" cy="4525962"/>
          </a:xfrm>
        </p:spPr>
        <p:txBody>
          <a:bodyPr/>
          <a:lstStyle/>
          <a:p>
            <a:pPr eaLnBrk="1" hangingPunct="1">
              <a:lnSpc>
                <a:spcPct val="150000"/>
              </a:lnSpc>
              <a:buFontTx/>
              <a:buChar char="-"/>
            </a:pPr>
            <a:r>
              <a:rPr lang="en-US" altLang="en-US" dirty="0">
                <a:latin typeface="Arial" panose="020B0604020202020204" pitchFamily="34" charset="0"/>
                <a:cs typeface="Arial" panose="020B0604020202020204" pitchFamily="34" charset="0"/>
              </a:rPr>
              <a:t>A statement is a sentence/utterance that can be viewed as either </a:t>
            </a:r>
            <a:r>
              <a:rPr lang="en-US" altLang="en-US" dirty="0">
                <a:solidFill>
                  <a:srgbClr val="FF0000"/>
                </a:solidFill>
                <a:latin typeface="Arial" panose="020B0604020202020204" pitchFamily="34" charset="0"/>
                <a:cs typeface="Arial" panose="020B0604020202020204" pitchFamily="34" charset="0"/>
              </a:rPr>
              <a:t>true</a:t>
            </a:r>
            <a:r>
              <a:rPr lang="en-US" altLang="en-US" dirty="0">
                <a:latin typeface="Arial" panose="020B0604020202020204" pitchFamily="34" charset="0"/>
                <a:cs typeface="Arial" panose="020B0604020202020204" pitchFamily="34" charset="0"/>
              </a:rPr>
              <a:t> or </a:t>
            </a:r>
            <a:r>
              <a:rPr lang="en-US" altLang="en-US" dirty="0">
                <a:solidFill>
                  <a:srgbClr val="FF0000"/>
                </a:solidFill>
                <a:latin typeface="Arial" panose="020B0604020202020204" pitchFamily="34" charset="0"/>
                <a:cs typeface="Arial" panose="020B0604020202020204" pitchFamily="34" charset="0"/>
              </a:rPr>
              <a:t>false</a:t>
            </a:r>
            <a:r>
              <a:rPr lang="en-US" altLang="en-US" dirty="0">
                <a:latin typeface="Arial" panose="020B0604020202020204" pitchFamily="34" charset="0"/>
                <a:cs typeface="Arial" panose="020B0604020202020204" pitchFamily="34" charset="0"/>
              </a:rPr>
              <a:t>. </a:t>
            </a:r>
          </a:p>
          <a:p>
            <a:pPr marL="0" indent="0">
              <a:lnSpc>
                <a:spcPct val="150000"/>
              </a:lnSpc>
              <a:buNone/>
            </a:pPr>
            <a:r>
              <a:rPr lang="en-US" altLang="en-US" dirty="0">
                <a:latin typeface="Arial" panose="020B0604020202020204" pitchFamily="34" charset="0"/>
                <a:cs typeface="Arial" panose="020B0604020202020204" pitchFamily="34" charset="0"/>
              </a:rPr>
              <a:t>    Examples: </a:t>
            </a:r>
          </a:p>
          <a:p>
            <a:pPr lvl="1" eaLnBrk="1" hangingPunct="1">
              <a:lnSpc>
                <a:spcPct val="150000"/>
              </a:lnSpc>
              <a:buFontTx/>
              <a:buChar char="-"/>
            </a:pPr>
            <a:r>
              <a:rPr lang="en-US" altLang="en-US" dirty="0" err="1">
                <a:solidFill>
                  <a:schemeClr val="tx1"/>
                </a:solidFill>
                <a:latin typeface="Arial" panose="020B0604020202020204" pitchFamily="34" charset="0"/>
                <a:cs typeface="Arial" panose="020B0604020202020204" pitchFamily="34" charset="0"/>
              </a:rPr>
              <a:t>HCM</a:t>
            </a:r>
            <a:r>
              <a:rPr lang="en-US" altLang="en-US" dirty="0">
                <a:solidFill>
                  <a:schemeClr val="tx1"/>
                </a:solidFill>
                <a:latin typeface="Arial" panose="020B0604020202020204" pitchFamily="34" charset="0"/>
                <a:cs typeface="Arial" panose="020B0604020202020204" pitchFamily="34" charset="0"/>
              </a:rPr>
              <a:t> International University </a:t>
            </a:r>
            <a:r>
              <a:rPr lang="en-US" altLang="en-US" dirty="0">
                <a:latin typeface="Arial" panose="020B0604020202020204" pitchFamily="34" charset="0"/>
                <a:cs typeface="Arial" panose="020B0604020202020204" pitchFamily="34" charset="0"/>
              </a:rPr>
              <a:t>belongs to VNU-</a:t>
            </a:r>
            <a:r>
              <a:rPr lang="en-US" altLang="en-US" dirty="0" err="1">
                <a:latin typeface="Arial" panose="020B0604020202020204" pitchFamily="34" charset="0"/>
                <a:cs typeface="Arial" panose="020B0604020202020204" pitchFamily="34" charset="0"/>
              </a:rPr>
              <a:t>HCM</a:t>
            </a:r>
            <a:r>
              <a:rPr lang="en-US" altLang="en-US" dirty="0">
                <a:solidFill>
                  <a:schemeClr val="tx1"/>
                </a:solidFill>
                <a:latin typeface="Arial" panose="020B0604020202020204" pitchFamily="34" charset="0"/>
                <a:cs typeface="Arial" panose="020B0604020202020204" pitchFamily="34" charset="0"/>
              </a:rPr>
              <a:t>.</a:t>
            </a:r>
          </a:p>
          <a:p>
            <a:pPr lvl="1" eaLnBrk="1" hangingPunct="1">
              <a:lnSpc>
                <a:spcPct val="150000"/>
              </a:lnSpc>
              <a:buFontTx/>
              <a:buChar char="-"/>
            </a:pPr>
            <a:r>
              <a:rPr lang="en-US" altLang="en-US" dirty="0" err="1">
                <a:solidFill>
                  <a:schemeClr val="tx1"/>
                </a:solidFill>
                <a:latin typeface="Arial" panose="020B0604020202020204" pitchFamily="34" charset="0"/>
                <a:cs typeface="Arial" panose="020B0604020202020204" pitchFamily="34" charset="0"/>
              </a:rPr>
              <a:t>HCM</a:t>
            </a:r>
            <a:r>
              <a:rPr lang="en-US" altLang="en-US" dirty="0">
                <a:solidFill>
                  <a:schemeClr val="tx1"/>
                </a:solidFill>
                <a:latin typeface="Arial" panose="020B0604020202020204" pitchFamily="34" charset="0"/>
                <a:cs typeface="Arial" panose="020B0604020202020204" pitchFamily="34" charset="0"/>
              </a:rPr>
              <a:t> International University is a private university. </a:t>
            </a:r>
          </a:p>
          <a:p>
            <a:pPr lvl="1" eaLnBrk="1" hangingPunct="1">
              <a:lnSpc>
                <a:spcPct val="150000"/>
              </a:lnSpc>
              <a:buFontTx/>
              <a:buChar char="-"/>
            </a:pPr>
            <a:r>
              <a:rPr lang="en-US" altLang="en-US" dirty="0" err="1">
                <a:solidFill>
                  <a:schemeClr val="tx1"/>
                </a:solidFill>
                <a:latin typeface="Arial" panose="020B0604020202020204" pitchFamily="34" charset="0"/>
                <a:cs typeface="Arial" panose="020B0604020202020204" pitchFamily="34" charset="0"/>
              </a:rPr>
              <a:t>HCM</a:t>
            </a:r>
            <a:r>
              <a:rPr lang="en-US" altLang="en-US" dirty="0">
                <a:solidFill>
                  <a:schemeClr val="tx1"/>
                </a:solidFill>
                <a:latin typeface="Arial" panose="020B0604020202020204" pitchFamily="34" charset="0"/>
                <a:cs typeface="Arial" panose="020B0604020202020204" pitchFamily="34" charset="0"/>
              </a:rPr>
              <a:t> International University is the best university. </a:t>
            </a:r>
          </a:p>
          <a:p>
            <a:pPr lvl="1" eaLnBrk="1" hangingPunct="1">
              <a:buFontTx/>
              <a:buChar char="-"/>
            </a:pPr>
            <a:endParaRPr lang="en-US" altLang="en-US" dirty="0"/>
          </a:p>
          <a:p>
            <a:pPr eaLnBrk="1" hangingPunct="1">
              <a:buFont typeface="Wingdings 2" pitchFamily="18" charset="2"/>
              <a:buNone/>
            </a:pPr>
            <a:endParaRPr lang="en-US" altLang="en-US" dirty="0"/>
          </a:p>
        </p:txBody>
      </p:sp>
      <p:sp>
        <p:nvSpPr>
          <p:cNvPr id="17411" name="Text Box 5"/>
          <p:cNvSpPr txBox="1">
            <a:spLocks noChangeArrowheads="1"/>
          </p:cNvSpPr>
          <p:nvPr/>
        </p:nvSpPr>
        <p:spPr bwMode="auto">
          <a:xfrm>
            <a:off x="3124200" y="304800"/>
            <a:ext cx="6019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50000"/>
              </a:spcBef>
              <a:buClrTx/>
              <a:buSzTx/>
              <a:buFontTx/>
              <a:buNone/>
            </a:pPr>
            <a:r>
              <a:rPr lang="en-US" altLang="en-US" b="1">
                <a:solidFill>
                  <a:schemeClr val="tx1"/>
                </a:solidFill>
                <a:latin typeface="Arial" charset="0"/>
              </a:rPr>
              <a:t>1. STATEMENTS</a:t>
            </a:r>
          </a:p>
        </p:txBody>
      </p:sp>
      <p:sp>
        <p:nvSpPr>
          <p:cNvPr id="2" name="TextBox 1"/>
          <p:cNvSpPr txBox="1"/>
          <p:nvPr/>
        </p:nvSpPr>
        <p:spPr>
          <a:xfrm>
            <a:off x="9623425" y="3379028"/>
            <a:ext cx="1143000" cy="461665"/>
          </a:xfrm>
          <a:prstGeom prst="rect">
            <a:avLst/>
          </a:prstGeom>
          <a:noFill/>
        </p:spPr>
        <p:txBody>
          <a:bodyPr wrap="square" rtlCol="0">
            <a:spAutoFit/>
          </a:bodyPr>
          <a:lstStyle/>
          <a:p>
            <a:r>
              <a:rPr lang="en-US" sz="2400" b="1" dirty="0">
                <a:solidFill>
                  <a:srgbClr val="FF0000"/>
                </a:solidFill>
              </a:rPr>
              <a:t>True</a:t>
            </a:r>
            <a:endParaRPr lang="en-US" sz="2000" b="1" dirty="0">
              <a:solidFill>
                <a:srgbClr val="FF0000"/>
              </a:solidFill>
            </a:endParaRPr>
          </a:p>
        </p:txBody>
      </p:sp>
      <p:sp>
        <p:nvSpPr>
          <p:cNvPr id="6" name="TextBox 5"/>
          <p:cNvSpPr txBox="1"/>
          <p:nvPr/>
        </p:nvSpPr>
        <p:spPr>
          <a:xfrm>
            <a:off x="9623425" y="4610436"/>
            <a:ext cx="1809750" cy="461665"/>
          </a:xfrm>
          <a:prstGeom prst="rect">
            <a:avLst/>
          </a:prstGeom>
          <a:noFill/>
        </p:spPr>
        <p:txBody>
          <a:bodyPr wrap="square" rtlCol="0">
            <a:spAutoFit/>
          </a:bodyPr>
          <a:lstStyle/>
          <a:p>
            <a:r>
              <a:rPr lang="en-US" sz="2400" b="1" dirty="0">
                <a:solidFill>
                  <a:srgbClr val="FF0000"/>
                </a:solidFill>
              </a:rPr>
              <a:t>True/False</a:t>
            </a:r>
            <a:endParaRPr lang="en-US" sz="2000" b="1" dirty="0">
              <a:solidFill>
                <a:srgbClr val="FF0000"/>
              </a:solidFill>
            </a:endParaRPr>
          </a:p>
        </p:txBody>
      </p:sp>
      <p:sp>
        <p:nvSpPr>
          <p:cNvPr id="7" name="TextBox 6"/>
          <p:cNvSpPr txBox="1"/>
          <p:nvPr/>
        </p:nvSpPr>
        <p:spPr>
          <a:xfrm>
            <a:off x="9623425" y="4032866"/>
            <a:ext cx="1314450" cy="461665"/>
          </a:xfrm>
          <a:prstGeom prst="rect">
            <a:avLst/>
          </a:prstGeom>
          <a:noFill/>
        </p:spPr>
        <p:txBody>
          <a:bodyPr wrap="square" rtlCol="0">
            <a:spAutoFit/>
          </a:bodyPr>
          <a:lstStyle/>
          <a:p>
            <a:r>
              <a:rPr lang="en-US" sz="2400" b="1" dirty="0">
                <a:solidFill>
                  <a:srgbClr val="FF0000"/>
                </a:solidFill>
              </a:rPr>
              <a:t>False</a:t>
            </a:r>
            <a:endParaRPr lang="en-US" sz="2000" b="1" dirty="0">
              <a:solidFill>
                <a:srgbClr val="FF0000"/>
              </a:solidFill>
            </a:endParaRP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4294967295"/>
          </p:nvPr>
        </p:nvSpPr>
        <p:spPr>
          <a:xfrm>
            <a:off x="1905000" y="1186071"/>
            <a:ext cx="8610600" cy="762000"/>
          </a:xfrm>
        </p:spPr>
        <p:txBody>
          <a:bodyPr/>
          <a:lstStyle/>
          <a:p>
            <a:pPr marL="0" indent="0">
              <a:buNone/>
            </a:pPr>
            <a:r>
              <a:rPr lang="en-US" altLang="en-US" dirty="0">
                <a:latin typeface="Arial" panose="020B0604020202020204" pitchFamily="34" charset="0"/>
                <a:cs typeface="Arial" panose="020B0604020202020204" pitchFamily="34" charset="0"/>
              </a:rPr>
              <a:t>A statement may be a </a:t>
            </a:r>
            <a:r>
              <a:rPr lang="en-US" altLang="en-US" b="1" u="sng" dirty="0">
                <a:latin typeface="Arial" panose="020B0604020202020204" pitchFamily="34" charset="0"/>
                <a:cs typeface="Arial" panose="020B0604020202020204" pitchFamily="34" charset="0"/>
              </a:rPr>
              <a:t>fact</a:t>
            </a:r>
            <a:r>
              <a:rPr lang="en-US" altLang="en-US" dirty="0">
                <a:latin typeface="Arial" panose="020B0604020202020204" pitchFamily="34" charset="0"/>
                <a:cs typeface="Arial" panose="020B0604020202020204" pitchFamily="34" charset="0"/>
              </a:rPr>
              <a:t> or an </a:t>
            </a:r>
            <a:r>
              <a:rPr lang="en-US" altLang="en-US" b="1" u="sng" dirty="0">
                <a:latin typeface="Arial" panose="020B0604020202020204" pitchFamily="34" charset="0"/>
                <a:cs typeface="Arial" panose="020B0604020202020204" pitchFamily="34" charset="0"/>
              </a:rPr>
              <a:t>opinion</a:t>
            </a:r>
            <a:r>
              <a:rPr lang="en-US" altLang="en-US" dirty="0">
                <a:latin typeface="Arial" panose="020B0604020202020204" pitchFamily="34" charset="0"/>
                <a:cs typeface="Arial" panose="020B0604020202020204" pitchFamily="34" charset="0"/>
              </a:rPr>
              <a:t>. </a:t>
            </a:r>
            <a:endParaRPr lang="en-US" altLang="en-US" dirty="0">
              <a:solidFill>
                <a:schemeClr val="tx1"/>
              </a:solidFill>
              <a:latin typeface="Arial" panose="020B0604020202020204" pitchFamily="34" charset="0"/>
              <a:cs typeface="Arial" panose="020B0604020202020204" pitchFamily="34" charset="0"/>
            </a:endParaRPr>
          </a:p>
          <a:p>
            <a:pPr lvl="1" eaLnBrk="1" hangingPunct="1">
              <a:buFontTx/>
              <a:buChar char="-"/>
            </a:pPr>
            <a:endParaRPr lang="en-US" altLang="en-US" dirty="0"/>
          </a:p>
          <a:p>
            <a:pPr eaLnBrk="1" hangingPunct="1">
              <a:buFont typeface="Wingdings 2" pitchFamily="18" charset="2"/>
              <a:buNone/>
            </a:pPr>
            <a:endParaRPr lang="en-US" altLang="en-US" dirty="0"/>
          </a:p>
        </p:txBody>
      </p:sp>
      <p:sp>
        <p:nvSpPr>
          <p:cNvPr id="17411" name="Text Box 5"/>
          <p:cNvSpPr txBox="1">
            <a:spLocks noChangeArrowheads="1"/>
          </p:cNvSpPr>
          <p:nvPr/>
        </p:nvSpPr>
        <p:spPr bwMode="auto">
          <a:xfrm>
            <a:off x="3086100" y="174917"/>
            <a:ext cx="6019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50000"/>
              </a:spcBef>
              <a:buClrTx/>
              <a:buSzTx/>
              <a:buFontTx/>
              <a:buNone/>
            </a:pPr>
            <a:r>
              <a:rPr lang="en-US" altLang="en-US" b="1" dirty="0">
                <a:solidFill>
                  <a:schemeClr val="tx1"/>
                </a:solidFill>
                <a:latin typeface="Arial" charset="0"/>
              </a:rPr>
              <a:t>1. STATEMENTS (</a:t>
            </a:r>
            <a:r>
              <a:rPr lang="en-US" altLang="en-US" b="1" dirty="0" err="1">
                <a:solidFill>
                  <a:schemeClr val="tx1"/>
                </a:solidFill>
                <a:latin typeface="Arial" charset="0"/>
              </a:rPr>
              <a:t>con’t</a:t>
            </a:r>
            <a:r>
              <a:rPr lang="en-US" altLang="en-US" b="1" dirty="0">
                <a:solidFill>
                  <a:schemeClr val="tx1"/>
                </a:solidFill>
                <a:latin typeface="Arial" charset="0"/>
              </a:rPr>
              <a:t>)</a:t>
            </a:r>
          </a:p>
        </p:txBody>
      </p:sp>
      <p:sp>
        <p:nvSpPr>
          <p:cNvPr id="8" name="TextBox 7">
            <a:extLst>
              <a:ext uri="{FF2B5EF4-FFF2-40B4-BE49-F238E27FC236}">
                <a16:creationId xmlns:a16="http://schemas.microsoft.com/office/drawing/2014/main" id="{21C404F2-4ABD-4814-9657-B5D3DB432024}"/>
              </a:ext>
            </a:extLst>
          </p:cNvPr>
          <p:cNvSpPr txBox="1"/>
          <p:nvPr/>
        </p:nvSpPr>
        <p:spPr>
          <a:xfrm>
            <a:off x="922788" y="1948071"/>
            <a:ext cx="10284903" cy="1958934"/>
          </a:xfrm>
          <a:prstGeom prst="rect">
            <a:avLst/>
          </a:prstGeom>
          <a:noFill/>
        </p:spPr>
        <p:txBody>
          <a:bodyPr wrap="square">
            <a:spAutoFit/>
          </a:bodyPr>
          <a:lstStyle/>
          <a:p>
            <a:pPr marL="342900" indent="-342900">
              <a:lnSpc>
                <a:spcPct val="150000"/>
              </a:lnSpc>
              <a:spcBef>
                <a:spcPts val="600"/>
              </a:spcBef>
              <a:buFont typeface="Wingdings" panose="05000000000000000000" pitchFamily="2" charset="2"/>
              <a:buChar char="v"/>
            </a:pPr>
            <a:r>
              <a:rPr lang="en-US" sz="2000" dirty="0">
                <a:latin typeface="Arial" panose="020B0604020202020204" pitchFamily="34" charset="0"/>
                <a:cs typeface="Arial" panose="020B0604020202020204" pitchFamily="34" charset="0"/>
              </a:rPr>
              <a:t>A fact is a statement that can be verified. It can be proven to be true or false through objective evidence. </a:t>
            </a:r>
          </a:p>
          <a:p>
            <a:pPr marL="342900" indent="-342900">
              <a:lnSpc>
                <a:spcPct val="150000"/>
              </a:lnSpc>
              <a:spcBef>
                <a:spcPts val="600"/>
              </a:spcBef>
              <a:buFont typeface="Wingdings" panose="05000000000000000000" pitchFamily="2" charset="2"/>
              <a:buChar char="v"/>
            </a:pPr>
            <a:r>
              <a:rPr lang="en-US" sz="2000" dirty="0">
                <a:latin typeface="Arial" panose="020B0604020202020204" pitchFamily="34" charset="0"/>
                <a:cs typeface="Arial" panose="020B0604020202020204" pitchFamily="34" charset="0"/>
              </a:rPr>
              <a:t>An opinion is a statement that expresses a feeling, an attitude, a value judgment, or a belief. It is a statement that is neither true nor false.</a:t>
            </a:r>
          </a:p>
        </p:txBody>
      </p:sp>
      <p:sp>
        <p:nvSpPr>
          <p:cNvPr id="10" name="TextBox 9">
            <a:extLst>
              <a:ext uri="{FF2B5EF4-FFF2-40B4-BE49-F238E27FC236}">
                <a16:creationId xmlns:a16="http://schemas.microsoft.com/office/drawing/2014/main" id="{11E6C3FB-437E-4B07-9C35-0244A82BBFD2}"/>
              </a:ext>
            </a:extLst>
          </p:cNvPr>
          <p:cNvSpPr txBox="1"/>
          <p:nvPr/>
        </p:nvSpPr>
        <p:spPr>
          <a:xfrm>
            <a:off x="1599045" y="4110639"/>
            <a:ext cx="6922476" cy="2123658"/>
          </a:xfrm>
          <a:prstGeom prst="rect">
            <a:avLst/>
          </a:prstGeom>
          <a:noFill/>
        </p:spPr>
        <p:txBody>
          <a:bodyPr wrap="square">
            <a:spAutoFit/>
          </a:bodyPr>
          <a:lstStyle/>
          <a:p>
            <a:pPr>
              <a:spcBef>
                <a:spcPts val="1200"/>
              </a:spcBef>
            </a:pPr>
            <a:r>
              <a:rPr lang="en-US" altLang="en-US" sz="2000" dirty="0">
                <a:latin typeface="Arial" panose="020B0604020202020204" pitchFamily="34" charset="0"/>
                <a:cs typeface="Arial" panose="020B0604020202020204" pitchFamily="34" charset="0"/>
              </a:rPr>
              <a:t>Examples: </a:t>
            </a:r>
          </a:p>
          <a:p>
            <a:pPr lvl="1">
              <a:spcBef>
                <a:spcPts val="1200"/>
              </a:spcBef>
              <a:buFontTx/>
              <a:buChar char="-"/>
            </a:pPr>
            <a:r>
              <a:rPr lang="en-US" altLang="en-US" dirty="0">
                <a:latin typeface="Arial" panose="020B0604020202020204" pitchFamily="34" charset="0"/>
                <a:cs typeface="Arial" panose="020B0604020202020204" pitchFamily="34" charset="0"/>
              </a:rPr>
              <a:t> There are various clubs at IU.</a:t>
            </a:r>
          </a:p>
          <a:p>
            <a:pPr lvl="1">
              <a:spcBef>
                <a:spcPts val="1200"/>
              </a:spcBef>
              <a:buFontTx/>
              <a:buChar char="-"/>
            </a:pPr>
            <a:r>
              <a:rPr lang="en-US" altLang="en-US" dirty="0">
                <a:latin typeface="Arial" panose="020B0604020202020204" pitchFamily="34" charset="0"/>
                <a:cs typeface="Arial" panose="020B0604020202020204" pitchFamily="34" charset="0"/>
              </a:rPr>
              <a:t> College parking lots are nightmares. </a:t>
            </a:r>
          </a:p>
          <a:p>
            <a:pPr lvl="1">
              <a:spcBef>
                <a:spcPts val="1200"/>
              </a:spcBef>
              <a:buFontTx/>
              <a:buChar char="-"/>
            </a:pPr>
            <a:r>
              <a:rPr lang="en-US" altLang="en-US" dirty="0">
                <a:latin typeface="Arial" panose="020B0604020202020204" pitchFamily="34" charset="0"/>
                <a:cs typeface="Arial" panose="020B0604020202020204" pitchFamily="34" charset="0"/>
              </a:rPr>
              <a:t> </a:t>
            </a:r>
            <a:r>
              <a:rPr lang="en-US" altLang="en-US" dirty="0" err="1">
                <a:latin typeface="Arial" panose="020B0604020202020204" pitchFamily="34" charset="0"/>
                <a:cs typeface="Arial" panose="020B0604020202020204" pitchFamily="34" charset="0"/>
              </a:rPr>
              <a:t>D.T.D.Ngoc</a:t>
            </a:r>
            <a:r>
              <a:rPr lang="en-US" altLang="en-US" dirty="0">
                <a:latin typeface="Arial" panose="020B0604020202020204" pitchFamily="34" charset="0"/>
                <a:cs typeface="Arial" panose="020B0604020202020204" pitchFamily="34" charset="0"/>
              </a:rPr>
              <a:t> is a Math lecturer at IU.</a:t>
            </a:r>
          </a:p>
          <a:p>
            <a:pPr lvl="1">
              <a:spcBef>
                <a:spcPts val="1200"/>
              </a:spcBef>
              <a:buFontTx/>
              <a:buChar char="-"/>
            </a:pPr>
            <a:r>
              <a:rPr lang="en-US" altLang="en-US" dirty="0">
                <a:latin typeface="Arial" panose="020B0604020202020204" pitchFamily="34" charset="0"/>
                <a:cs typeface="Arial" panose="020B0604020202020204" pitchFamily="34" charset="0"/>
              </a:rPr>
              <a:t> IU students  are not happy learners.  </a:t>
            </a:r>
          </a:p>
        </p:txBody>
      </p:sp>
      <p:sp>
        <p:nvSpPr>
          <p:cNvPr id="11" name="TextBox 10">
            <a:extLst>
              <a:ext uri="{FF2B5EF4-FFF2-40B4-BE49-F238E27FC236}">
                <a16:creationId xmlns:a16="http://schemas.microsoft.com/office/drawing/2014/main" id="{3B6E79A8-DE75-45F1-A1E0-98946CB84C1E}"/>
              </a:ext>
            </a:extLst>
          </p:cNvPr>
          <p:cNvSpPr txBox="1"/>
          <p:nvPr/>
        </p:nvSpPr>
        <p:spPr>
          <a:xfrm>
            <a:off x="7446282" y="4504877"/>
            <a:ext cx="3557145" cy="461665"/>
          </a:xfrm>
          <a:prstGeom prst="rect">
            <a:avLst/>
          </a:prstGeom>
          <a:noFill/>
        </p:spPr>
        <p:txBody>
          <a:bodyPr wrap="square" rtlCol="0">
            <a:spAutoFit/>
          </a:bodyPr>
          <a:lstStyle/>
          <a:p>
            <a:r>
              <a:rPr lang="en-US" sz="2400" b="1" dirty="0">
                <a:solidFill>
                  <a:srgbClr val="FF0000"/>
                </a:solidFill>
              </a:rPr>
              <a:t>True factual statement</a:t>
            </a:r>
            <a:endParaRPr lang="en-US" sz="2000" b="1" dirty="0">
              <a:solidFill>
                <a:srgbClr val="FF0000"/>
              </a:solidFill>
            </a:endParaRPr>
          </a:p>
        </p:txBody>
      </p:sp>
      <p:sp>
        <p:nvSpPr>
          <p:cNvPr id="12" name="TextBox 11">
            <a:extLst>
              <a:ext uri="{FF2B5EF4-FFF2-40B4-BE49-F238E27FC236}">
                <a16:creationId xmlns:a16="http://schemas.microsoft.com/office/drawing/2014/main" id="{B1322388-D75E-48FC-A9B2-0E8BCEDD467F}"/>
              </a:ext>
            </a:extLst>
          </p:cNvPr>
          <p:cNvSpPr txBox="1"/>
          <p:nvPr/>
        </p:nvSpPr>
        <p:spPr>
          <a:xfrm>
            <a:off x="7131718" y="5396402"/>
            <a:ext cx="3764882" cy="461665"/>
          </a:xfrm>
          <a:prstGeom prst="rect">
            <a:avLst/>
          </a:prstGeom>
          <a:noFill/>
        </p:spPr>
        <p:txBody>
          <a:bodyPr wrap="square" rtlCol="0">
            <a:spAutoFit/>
          </a:bodyPr>
          <a:lstStyle/>
          <a:p>
            <a:pPr algn="ctr"/>
            <a:r>
              <a:rPr lang="en-US" sz="2400" b="1" dirty="0">
                <a:solidFill>
                  <a:srgbClr val="FF0000"/>
                </a:solidFill>
              </a:rPr>
              <a:t>False factual statement</a:t>
            </a:r>
            <a:endParaRPr lang="en-US" sz="2000" b="1" dirty="0">
              <a:solidFill>
                <a:srgbClr val="FF0000"/>
              </a:solidFill>
            </a:endParaRPr>
          </a:p>
        </p:txBody>
      </p:sp>
      <p:sp>
        <p:nvSpPr>
          <p:cNvPr id="13" name="TextBox 12">
            <a:extLst>
              <a:ext uri="{FF2B5EF4-FFF2-40B4-BE49-F238E27FC236}">
                <a16:creationId xmlns:a16="http://schemas.microsoft.com/office/drawing/2014/main" id="{A5018F1C-5C92-4ECD-BC35-1067C9144D47}"/>
              </a:ext>
            </a:extLst>
          </p:cNvPr>
          <p:cNvSpPr txBox="1"/>
          <p:nvPr/>
        </p:nvSpPr>
        <p:spPr>
          <a:xfrm>
            <a:off x="7446282" y="4941636"/>
            <a:ext cx="2971062" cy="461665"/>
          </a:xfrm>
          <a:prstGeom prst="rect">
            <a:avLst/>
          </a:prstGeom>
          <a:noFill/>
        </p:spPr>
        <p:txBody>
          <a:bodyPr wrap="square" rtlCol="0">
            <a:spAutoFit/>
          </a:bodyPr>
          <a:lstStyle/>
          <a:p>
            <a:r>
              <a:rPr lang="en-US" sz="2400" b="1" dirty="0">
                <a:solidFill>
                  <a:srgbClr val="FF0000"/>
                </a:solidFill>
              </a:rPr>
              <a:t>Opinion statement </a:t>
            </a:r>
            <a:endParaRPr lang="en-US" sz="2000" b="1" dirty="0">
              <a:solidFill>
                <a:srgbClr val="FF0000"/>
              </a:solidFill>
            </a:endParaRPr>
          </a:p>
        </p:txBody>
      </p:sp>
      <p:sp>
        <p:nvSpPr>
          <p:cNvPr id="9" name="TextBox 8">
            <a:extLst>
              <a:ext uri="{FF2B5EF4-FFF2-40B4-BE49-F238E27FC236}">
                <a16:creationId xmlns:a16="http://schemas.microsoft.com/office/drawing/2014/main" id="{847E496B-D4A1-4795-9515-7969E9934E21}"/>
              </a:ext>
            </a:extLst>
          </p:cNvPr>
          <p:cNvSpPr txBox="1"/>
          <p:nvPr/>
        </p:nvSpPr>
        <p:spPr>
          <a:xfrm>
            <a:off x="7446282" y="5851168"/>
            <a:ext cx="2589225" cy="461665"/>
          </a:xfrm>
          <a:prstGeom prst="rect">
            <a:avLst/>
          </a:prstGeom>
          <a:noFill/>
        </p:spPr>
        <p:txBody>
          <a:bodyPr wrap="square" rtlCol="0">
            <a:spAutoFit/>
          </a:bodyPr>
          <a:lstStyle/>
          <a:p>
            <a:r>
              <a:rPr lang="en-US" sz="2400" b="1" dirty="0">
                <a:solidFill>
                  <a:srgbClr val="FF0000"/>
                </a:solidFill>
              </a:rPr>
              <a:t>Opinion statement</a:t>
            </a:r>
            <a:endParaRPr lang="en-US" sz="2000" b="1" dirty="0">
              <a:solidFill>
                <a:srgbClr val="FF0000"/>
              </a:solidFill>
            </a:endParaRPr>
          </a:p>
        </p:txBody>
      </p:sp>
    </p:spTree>
    <p:extLst>
      <p:ext uri="{BB962C8B-B14F-4D97-AF65-F5344CB8AC3E}">
        <p14:creationId xmlns:p14="http://schemas.microsoft.com/office/powerpoint/2010/main" val="2784019308"/>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checkerboard(across)">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73"/>
          <p:cNvSpPr txBox="1">
            <a:spLocks noGrp="1"/>
          </p:cNvSpPr>
          <p:nvPr>
            <p:ph type="title"/>
          </p:nvPr>
        </p:nvSpPr>
        <p:spPr>
          <a:xfrm>
            <a:off x="1981200" y="76201"/>
            <a:ext cx="8229600" cy="868363"/>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sz="3200" b="1" dirty="0"/>
              <a:t>ASSIGNMENT</a:t>
            </a:r>
            <a:endParaRPr sz="3200" b="1" dirty="0"/>
          </a:p>
        </p:txBody>
      </p:sp>
      <p:sp>
        <p:nvSpPr>
          <p:cNvPr id="901" name="Google Shape;901;p73"/>
          <p:cNvSpPr txBox="1">
            <a:spLocks noGrp="1"/>
          </p:cNvSpPr>
          <p:nvPr>
            <p:ph type="body" idx="1"/>
          </p:nvPr>
        </p:nvSpPr>
        <p:spPr>
          <a:xfrm>
            <a:off x="1524000" y="843125"/>
            <a:ext cx="9144000" cy="2438823"/>
          </a:xfrm>
          <a:prstGeom prst="rect">
            <a:avLst/>
          </a:prstGeom>
          <a:noFill/>
          <a:ln>
            <a:noFill/>
          </a:ln>
        </p:spPr>
        <p:txBody>
          <a:bodyPr spcFirstLastPara="1" vert="horz" wrap="square" lIns="91425" tIns="45700" rIns="91425" bIns="45700" rtlCol="0" anchor="t" anchorCtr="0">
            <a:noAutofit/>
          </a:bodyPr>
          <a:lstStyle/>
          <a:p>
            <a:pPr marL="342900" indent="-342900">
              <a:lnSpc>
                <a:spcPct val="150000"/>
              </a:lnSpc>
              <a:spcBef>
                <a:spcPts val="480"/>
              </a:spcBef>
              <a:buSzPts val="2400"/>
              <a:buChar char="❖"/>
            </a:pPr>
            <a:r>
              <a:rPr lang="en-US" sz="2400" dirty="0"/>
              <a:t>Find five </a:t>
            </a:r>
            <a:r>
              <a:rPr lang="en-US" sz="2400" b="1" dirty="0"/>
              <a:t>real-life</a:t>
            </a:r>
            <a:r>
              <a:rPr lang="en-US" sz="2400" dirty="0"/>
              <a:t> examples (with sources): one student contributes ONE example about each of the following: </a:t>
            </a:r>
            <a:endParaRPr dirty="0"/>
          </a:p>
          <a:p>
            <a:pPr marL="742950" lvl="1" indent="-285750">
              <a:lnSpc>
                <a:spcPct val="150000"/>
              </a:lnSpc>
              <a:spcBef>
                <a:spcPts val="480"/>
              </a:spcBef>
              <a:buSzPts val="2400"/>
              <a:buChar char="▪"/>
            </a:pPr>
            <a:r>
              <a:rPr lang="en-US" u="sng" dirty="0"/>
              <a:t>lack</a:t>
            </a:r>
            <a:r>
              <a:rPr lang="en-US" dirty="0"/>
              <a:t> or </a:t>
            </a:r>
            <a:r>
              <a:rPr lang="en-US" u="sng" dirty="0"/>
              <a:t>presence</a:t>
            </a:r>
            <a:r>
              <a:rPr lang="en-US" dirty="0"/>
              <a:t> of standards of critical thinking </a:t>
            </a:r>
            <a:endParaRPr dirty="0"/>
          </a:p>
          <a:p>
            <a:pPr marL="742950" lvl="1" indent="-285750">
              <a:lnSpc>
                <a:spcPct val="150000"/>
              </a:lnSpc>
              <a:spcBef>
                <a:spcPts val="480"/>
              </a:spcBef>
              <a:buSzPts val="2400"/>
              <a:buChar char="▪"/>
            </a:pPr>
            <a:r>
              <a:rPr lang="en-US" u="sng" dirty="0"/>
              <a:t>Barriers</a:t>
            </a:r>
            <a:r>
              <a:rPr lang="en-US" dirty="0"/>
              <a:t> to critical thinking</a:t>
            </a:r>
            <a:endParaRPr dirty="0"/>
          </a:p>
          <a:p>
            <a:pPr marL="742950" lvl="1" indent="-133350">
              <a:lnSpc>
                <a:spcPct val="150000"/>
              </a:lnSpc>
              <a:spcBef>
                <a:spcPts val="480"/>
              </a:spcBef>
              <a:buSzPts val="2400"/>
              <a:buNone/>
            </a:pPr>
            <a:endParaRPr dirty="0"/>
          </a:p>
        </p:txBody>
      </p:sp>
      <p:sp>
        <p:nvSpPr>
          <p:cNvPr id="903" name="Google Shape;903;p73"/>
          <p:cNvSpPr txBox="1"/>
          <p:nvPr/>
        </p:nvSpPr>
        <p:spPr>
          <a:xfrm>
            <a:off x="1780130" y="3184277"/>
            <a:ext cx="8808720" cy="1985118"/>
          </a:xfrm>
          <a:prstGeom prst="rect">
            <a:avLst/>
          </a:prstGeom>
          <a:noFill/>
          <a:ln>
            <a:noFill/>
          </a:ln>
        </p:spPr>
        <p:txBody>
          <a:bodyPr spcFirstLastPara="1" wrap="square" lIns="91425" tIns="45700" rIns="91425" bIns="45700" anchor="t" anchorCtr="0">
            <a:spAutoFit/>
          </a:bodyPr>
          <a:lstStyle/>
          <a:p>
            <a:pPr>
              <a:lnSpc>
                <a:spcPct val="150000"/>
              </a:lnSpc>
              <a:spcBef>
                <a:spcPts val="600"/>
              </a:spcBef>
            </a:pPr>
            <a:r>
              <a:rPr lang="en-US" dirty="0">
                <a:solidFill>
                  <a:schemeClr val="dk1"/>
                </a:solidFill>
                <a:latin typeface="Arial"/>
                <a:ea typeface="Arial"/>
                <a:cs typeface="Arial"/>
                <a:sym typeface="Arial"/>
              </a:rPr>
              <a:t>Notes: </a:t>
            </a:r>
            <a:endParaRPr dirty="0">
              <a:solidFill>
                <a:schemeClr val="dk1"/>
              </a:solidFill>
              <a:latin typeface="Arial"/>
              <a:ea typeface="Arial"/>
              <a:cs typeface="Arial"/>
              <a:sym typeface="Arial"/>
            </a:endParaRPr>
          </a:p>
          <a:p>
            <a:pPr>
              <a:lnSpc>
                <a:spcPct val="150000"/>
              </a:lnSpc>
              <a:spcBef>
                <a:spcPts val="600"/>
              </a:spcBef>
            </a:pPr>
            <a:r>
              <a:rPr lang="en-US" dirty="0">
                <a:solidFill>
                  <a:schemeClr val="dk1"/>
                </a:solidFill>
                <a:latin typeface="Arial"/>
                <a:ea typeface="Arial"/>
                <a:cs typeface="Arial"/>
                <a:sym typeface="Arial"/>
              </a:rPr>
              <a:t>      - Delete all the lesson slides, only keep the Assignment slides and resubmit your group file to the link below. </a:t>
            </a:r>
            <a:endParaRPr dirty="0"/>
          </a:p>
          <a:p>
            <a:pPr>
              <a:lnSpc>
                <a:spcPct val="150000"/>
              </a:lnSpc>
              <a:spcBef>
                <a:spcPts val="600"/>
              </a:spcBef>
            </a:pPr>
            <a:r>
              <a:rPr lang="en-US" dirty="0">
                <a:solidFill>
                  <a:schemeClr val="dk1"/>
                </a:solidFill>
                <a:latin typeface="Arial"/>
                <a:ea typeface="Arial"/>
                <a:cs typeface="Arial"/>
                <a:sym typeface="Arial"/>
              </a:rPr>
              <a:t>      - All </a:t>
            </a:r>
            <a:r>
              <a:rPr lang="en-US" b="1" dirty="0">
                <a:solidFill>
                  <a:schemeClr val="dk1"/>
                </a:solidFill>
                <a:latin typeface="Arial"/>
                <a:ea typeface="Arial"/>
                <a:cs typeface="Arial"/>
                <a:sym typeface="Arial"/>
              </a:rPr>
              <a:t>websites of critical thinking</a:t>
            </a:r>
            <a:r>
              <a:rPr lang="en-US" dirty="0">
                <a:solidFill>
                  <a:schemeClr val="dk1"/>
                </a:solidFill>
                <a:latin typeface="Arial"/>
                <a:ea typeface="Arial"/>
                <a:cs typeface="Arial"/>
                <a:sym typeface="Arial"/>
              </a:rPr>
              <a:t> are excluded. </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4294967295"/>
          </p:nvPr>
        </p:nvSpPr>
        <p:spPr>
          <a:xfrm>
            <a:off x="375386" y="914401"/>
            <a:ext cx="11434812" cy="5553511"/>
          </a:xfrm>
        </p:spPr>
        <p:txBody>
          <a:bodyPr>
            <a:normAutofit fontScale="92500"/>
          </a:bodyPr>
          <a:lstStyle/>
          <a:p>
            <a:pPr marL="609600" indent="-609600">
              <a:lnSpc>
                <a:spcPct val="125000"/>
              </a:lnSpc>
              <a:buNone/>
            </a:pPr>
            <a:r>
              <a:rPr lang="en-US" altLang="en-US" sz="2200" dirty="0">
                <a:latin typeface="Arial" panose="020B0604020202020204" pitchFamily="34" charset="0"/>
                <a:cs typeface="Arial" panose="020B0604020202020204" pitchFamily="34" charset="0"/>
              </a:rPr>
              <a:t>1. On what day do we study Critical Thinking?</a:t>
            </a:r>
          </a:p>
          <a:p>
            <a:pPr marL="609600" indent="-609600">
              <a:lnSpc>
                <a:spcPct val="125000"/>
              </a:lnSpc>
              <a:buNone/>
            </a:pPr>
            <a:r>
              <a:rPr lang="en-US" altLang="en-US" sz="2200" dirty="0">
                <a:latin typeface="Arial" panose="020B0604020202020204" pitchFamily="34" charset="0"/>
                <a:cs typeface="Arial" panose="020B0604020202020204" pitchFamily="34" charset="0"/>
              </a:rPr>
              <a:t>2. Critical Thinking always gives us a headache. </a:t>
            </a:r>
          </a:p>
          <a:p>
            <a:pPr marL="609600" indent="-609600">
              <a:lnSpc>
                <a:spcPct val="125000"/>
              </a:lnSpc>
              <a:buNone/>
            </a:pPr>
            <a:r>
              <a:rPr lang="en-US" altLang="en-US" sz="2200" dirty="0">
                <a:latin typeface="Arial" panose="020B0604020202020204" pitchFamily="34" charset="0"/>
                <a:cs typeface="Arial" panose="020B0604020202020204" pitchFamily="34" charset="0"/>
              </a:rPr>
              <a:t>3. Hi, my dear </a:t>
            </a:r>
            <a:r>
              <a:rPr lang="en-US" altLang="en-US" sz="2200" dirty="0" err="1">
                <a:latin typeface="Arial" panose="020B0604020202020204" pitchFamily="34" charset="0"/>
                <a:cs typeface="Arial" panose="020B0604020202020204" pitchFamily="34" charset="0"/>
              </a:rPr>
              <a:t>IUers</a:t>
            </a:r>
            <a:r>
              <a:rPr lang="en-US" altLang="en-US" sz="2200" dirty="0">
                <a:latin typeface="Arial" panose="020B0604020202020204" pitchFamily="34" charset="0"/>
                <a:cs typeface="Arial" panose="020B0604020202020204" pitchFamily="34" charset="0"/>
              </a:rPr>
              <a:t>.</a:t>
            </a:r>
          </a:p>
          <a:p>
            <a:pPr marL="609600" indent="-609600">
              <a:lnSpc>
                <a:spcPct val="125000"/>
              </a:lnSpc>
              <a:buNone/>
            </a:pPr>
            <a:r>
              <a:rPr lang="en-US" altLang="en-US" sz="2200" dirty="0">
                <a:latin typeface="Arial" panose="020B0604020202020204" pitchFamily="34" charset="0"/>
                <a:cs typeface="Arial" panose="020B0604020202020204" pitchFamily="34" charset="0"/>
              </a:rPr>
              <a:t>4. Don’t come to class late next time! </a:t>
            </a:r>
          </a:p>
          <a:p>
            <a:pPr marL="609600" indent="-609600">
              <a:lnSpc>
                <a:spcPct val="125000"/>
              </a:lnSpc>
              <a:buNone/>
            </a:pPr>
            <a:r>
              <a:rPr lang="en-US" altLang="en-US" sz="2200" dirty="0">
                <a:latin typeface="Arial" panose="020B0604020202020204" pitchFamily="34" charset="0"/>
                <a:cs typeface="Arial" panose="020B0604020202020204" pitchFamily="34" charset="0"/>
              </a:rPr>
              <a:t>5. A good score of Critical Thinking guarantees good scores of others. </a:t>
            </a:r>
          </a:p>
          <a:p>
            <a:pPr marL="609600" indent="-609600">
              <a:lnSpc>
                <a:spcPct val="125000"/>
              </a:lnSpc>
              <a:buNone/>
            </a:pPr>
            <a:r>
              <a:rPr lang="en-US" altLang="en-US" sz="2200" dirty="0">
                <a:latin typeface="Arial" panose="020B0604020202020204" pitchFamily="34" charset="0"/>
                <a:cs typeface="Arial" panose="020B0604020202020204" pitchFamily="34" charset="0"/>
              </a:rPr>
              <a:t>6. Please do some reading before each class meeting.</a:t>
            </a:r>
          </a:p>
          <a:p>
            <a:pPr marL="609600" indent="-609600">
              <a:lnSpc>
                <a:spcPct val="125000"/>
              </a:lnSpc>
              <a:buNone/>
            </a:pPr>
            <a:r>
              <a:rPr lang="en-US" altLang="en-US" sz="2200" dirty="0">
                <a:latin typeface="Arial" panose="020B0604020202020204" pitchFamily="34" charset="0"/>
                <a:cs typeface="Arial" panose="020B0604020202020204" pitchFamily="34" charset="0"/>
              </a:rPr>
              <a:t>7. International University has many soft skills clubs.  </a:t>
            </a:r>
          </a:p>
          <a:p>
            <a:pPr marL="609600" indent="-609600">
              <a:lnSpc>
                <a:spcPct val="125000"/>
              </a:lnSpc>
              <a:buNone/>
            </a:pPr>
            <a:r>
              <a:rPr lang="en-US" altLang="en-US" sz="2200" dirty="0">
                <a:latin typeface="Arial" panose="020B0604020202020204" pitchFamily="34" charset="0"/>
                <a:cs typeface="Arial" panose="020B0604020202020204" pitchFamily="34" charset="0"/>
              </a:rPr>
              <a:t>8. Let’s submit our assignments before the deadline. </a:t>
            </a:r>
          </a:p>
          <a:p>
            <a:pPr marL="609600" indent="-609600">
              <a:lnSpc>
                <a:spcPct val="125000"/>
              </a:lnSpc>
              <a:buNone/>
            </a:pPr>
            <a:r>
              <a:rPr lang="en-US" altLang="en-US" sz="2200" dirty="0">
                <a:latin typeface="Arial" panose="020B0604020202020204" pitchFamily="34" charset="0"/>
                <a:cs typeface="Arial" panose="020B0604020202020204" pitchFamily="34" charset="0"/>
              </a:rPr>
              <a:t>9. Office of Academic Affairs: </a:t>
            </a:r>
            <a:r>
              <a:rPr lang="vi-VN" altLang="en-US" sz="2200" dirty="0">
                <a:latin typeface="Arial" panose="020B0604020202020204" pitchFamily="34" charset="0"/>
                <a:cs typeface="Arial" panose="020B0604020202020204" pitchFamily="34" charset="0"/>
              </a:rPr>
              <a:t>“</a:t>
            </a:r>
            <a:r>
              <a:rPr lang="en-US" altLang="en-US" sz="2200" dirty="0">
                <a:latin typeface="Arial" panose="020B0604020202020204" pitchFamily="34" charset="0"/>
                <a:cs typeface="Arial" panose="020B0604020202020204" pitchFamily="34" charset="0"/>
              </a:rPr>
              <a:t>Be advised to keep Blackboard open for instant notices</a:t>
            </a:r>
            <a:r>
              <a:rPr lang="vi-VN" altLang="en-US" sz="2200" i="1" dirty="0">
                <a:latin typeface="Arial" panose="020B0604020202020204" pitchFamily="34" charset="0"/>
                <a:cs typeface="Arial" panose="020B0604020202020204" pitchFamily="34" charset="0"/>
              </a:rPr>
              <a:t>”</a:t>
            </a:r>
            <a:r>
              <a:rPr lang="en-US" altLang="en-US" sz="2200" i="1" dirty="0">
                <a:latin typeface="Arial" panose="020B0604020202020204" pitchFamily="34" charset="0"/>
                <a:cs typeface="Arial" panose="020B0604020202020204" pitchFamily="34" charset="0"/>
              </a:rPr>
              <a:t>.</a:t>
            </a:r>
          </a:p>
          <a:p>
            <a:pPr marL="609600" indent="-609600">
              <a:lnSpc>
                <a:spcPct val="125000"/>
              </a:lnSpc>
              <a:buNone/>
            </a:pPr>
            <a:r>
              <a:rPr lang="en-US" altLang="en-US" sz="2200" dirty="0">
                <a:latin typeface="Arial" panose="020B0604020202020204" pitchFamily="34" charset="0"/>
                <a:cs typeface="Arial" panose="020B0604020202020204" pitchFamily="34" charset="0"/>
              </a:rPr>
              <a:t>10. Students can catch several buses to go to HCMC International University. </a:t>
            </a:r>
          </a:p>
          <a:p>
            <a:pPr marL="609600" indent="-609600">
              <a:lnSpc>
                <a:spcPct val="125000"/>
              </a:lnSpc>
              <a:buNone/>
            </a:pPr>
            <a:r>
              <a:rPr lang="en-US" altLang="en-US" sz="2200" dirty="0">
                <a:latin typeface="Arial" panose="020B0604020202020204" pitchFamily="34" charset="0"/>
                <a:cs typeface="Arial" panose="020B0604020202020204" pitchFamily="34" charset="0"/>
              </a:rPr>
              <a:t>11. Oh dear!</a:t>
            </a:r>
          </a:p>
          <a:p>
            <a:pPr marL="609600" indent="-609600">
              <a:lnSpc>
                <a:spcPct val="80000"/>
              </a:lnSpc>
              <a:buNone/>
            </a:pPr>
            <a:endParaRPr lang="en-US" altLang="en-US" sz="2200" dirty="0"/>
          </a:p>
        </p:txBody>
      </p:sp>
      <p:sp>
        <p:nvSpPr>
          <p:cNvPr id="2" name="Text Box 3"/>
          <p:cNvSpPr txBox="1">
            <a:spLocks noChangeArrowheads="1"/>
          </p:cNvSpPr>
          <p:nvPr/>
        </p:nvSpPr>
        <p:spPr bwMode="auto">
          <a:xfrm>
            <a:off x="1565945" y="130531"/>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50000"/>
              </a:spcBef>
              <a:buClrTx/>
              <a:buSzTx/>
              <a:buFontTx/>
              <a:buNone/>
            </a:pPr>
            <a:r>
              <a:rPr lang="en-US" altLang="en-US" sz="2400" b="1" dirty="0">
                <a:solidFill>
                  <a:schemeClr val="tx1"/>
                </a:solidFill>
                <a:latin typeface="Arial" charset="0"/>
              </a:rPr>
              <a:t>ACTIVITY: WHICH OF THESE ARE STATEMENTS?</a:t>
            </a: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checkerboard(across)">
                                      <p:cBhvr>
                                        <p:cTn id="7" dur="5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checkerboard(across)">
                                      <p:cBhvr>
                                        <p:cTn id="12" dur="500"/>
                                        <p:tgtEl>
                                          <p:spTgt spid="18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checkerboard(across)">
                                      <p:cBhvr>
                                        <p:cTn id="17" dur="500"/>
                                        <p:tgtEl>
                                          <p:spTgt spid="18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checkerboard(across)">
                                      <p:cBhvr>
                                        <p:cTn id="22" dur="500"/>
                                        <p:tgtEl>
                                          <p:spTgt spid="184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Effect transition="in" filter="checkerboard(across)">
                                      <p:cBhvr>
                                        <p:cTn id="27" dur="500"/>
                                        <p:tgtEl>
                                          <p:spTgt spid="1843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8435">
                                            <p:txEl>
                                              <p:pRg st="5" end="5"/>
                                            </p:txEl>
                                          </p:spTgt>
                                        </p:tgtEl>
                                        <p:attrNameLst>
                                          <p:attrName>style.visibility</p:attrName>
                                        </p:attrNameLst>
                                      </p:cBhvr>
                                      <p:to>
                                        <p:strVal val="visible"/>
                                      </p:to>
                                    </p:set>
                                    <p:animEffect transition="in" filter="checkerboard(across)">
                                      <p:cBhvr>
                                        <p:cTn id="32" dur="500"/>
                                        <p:tgtEl>
                                          <p:spTgt spid="1843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18435">
                                            <p:txEl>
                                              <p:pRg st="6" end="6"/>
                                            </p:txEl>
                                          </p:spTgt>
                                        </p:tgtEl>
                                        <p:attrNameLst>
                                          <p:attrName>style.visibility</p:attrName>
                                        </p:attrNameLst>
                                      </p:cBhvr>
                                      <p:to>
                                        <p:strVal val="visible"/>
                                      </p:to>
                                    </p:set>
                                    <p:animEffect transition="in" filter="checkerboard(across)">
                                      <p:cBhvr>
                                        <p:cTn id="37" dur="500"/>
                                        <p:tgtEl>
                                          <p:spTgt spid="1843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18435">
                                            <p:txEl>
                                              <p:pRg st="7" end="7"/>
                                            </p:txEl>
                                          </p:spTgt>
                                        </p:tgtEl>
                                        <p:attrNameLst>
                                          <p:attrName>style.visibility</p:attrName>
                                        </p:attrNameLst>
                                      </p:cBhvr>
                                      <p:to>
                                        <p:strVal val="visible"/>
                                      </p:to>
                                    </p:set>
                                    <p:animEffect transition="in" filter="checkerboard(across)">
                                      <p:cBhvr>
                                        <p:cTn id="42" dur="500"/>
                                        <p:tgtEl>
                                          <p:spTgt spid="1843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18435">
                                            <p:txEl>
                                              <p:pRg st="8" end="8"/>
                                            </p:txEl>
                                          </p:spTgt>
                                        </p:tgtEl>
                                        <p:attrNameLst>
                                          <p:attrName>style.visibility</p:attrName>
                                        </p:attrNameLst>
                                      </p:cBhvr>
                                      <p:to>
                                        <p:strVal val="visible"/>
                                      </p:to>
                                    </p:set>
                                    <p:animEffect transition="in" filter="checkerboard(across)">
                                      <p:cBhvr>
                                        <p:cTn id="47" dur="500"/>
                                        <p:tgtEl>
                                          <p:spTgt spid="1843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18435">
                                            <p:txEl>
                                              <p:pRg st="10" end="10"/>
                                            </p:txEl>
                                          </p:spTgt>
                                        </p:tgtEl>
                                        <p:attrNameLst>
                                          <p:attrName>style.visibility</p:attrName>
                                        </p:attrNameLst>
                                      </p:cBhvr>
                                      <p:to>
                                        <p:strVal val="visible"/>
                                      </p:to>
                                    </p:set>
                                    <p:animEffect transition="in" filter="checkerboard(across)">
                                      <p:cBhvr>
                                        <p:cTn id="52" dur="500"/>
                                        <p:tgtEl>
                                          <p:spTgt spid="18435">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18435">
                                            <p:txEl>
                                              <p:pRg st="9" end="9"/>
                                            </p:txEl>
                                          </p:spTgt>
                                        </p:tgtEl>
                                        <p:attrNameLst>
                                          <p:attrName>style.visibility</p:attrName>
                                        </p:attrNameLst>
                                      </p:cBhvr>
                                      <p:to>
                                        <p:strVal val="visible"/>
                                      </p:to>
                                    </p:set>
                                    <p:animEffect transition="in" filter="checkerboard(across)">
                                      <p:cBhvr>
                                        <p:cTn id="57" dur="500"/>
                                        <p:tgtEl>
                                          <p:spTgt spid="184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4294967295"/>
          </p:nvPr>
        </p:nvSpPr>
        <p:spPr>
          <a:xfrm>
            <a:off x="375386" y="914401"/>
            <a:ext cx="11434812" cy="5553511"/>
          </a:xfrm>
        </p:spPr>
        <p:txBody>
          <a:bodyPr>
            <a:normAutofit fontScale="92500" lnSpcReduction="10000"/>
          </a:bodyPr>
          <a:lstStyle/>
          <a:p>
            <a:pPr marL="609600" indent="-609600">
              <a:lnSpc>
                <a:spcPct val="125000"/>
              </a:lnSpc>
              <a:buNone/>
            </a:pPr>
            <a:r>
              <a:rPr lang="en-US" altLang="en-US" sz="2200" dirty="0">
                <a:latin typeface="Arial" panose="020B0604020202020204" pitchFamily="34" charset="0"/>
                <a:cs typeface="Arial" panose="020B0604020202020204" pitchFamily="34" charset="0"/>
              </a:rPr>
              <a:t>1. On what day do we study Critical Thinking? </a:t>
            </a:r>
            <a:r>
              <a:rPr lang="en-US" altLang="en-US" sz="2400" dirty="0">
                <a:solidFill>
                  <a:srgbClr val="FF0000"/>
                </a:solidFill>
                <a:latin typeface="Arial" panose="020B0604020202020204" pitchFamily="34" charset="0"/>
                <a:cs typeface="Arial" panose="020B0604020202020204" pitchFamily="34" charset="0"/>
              </a:rPr>
              <a:t>Question</a:t>
            </a:r>
            <a:endParaRPr lang="en-US" altLang="en-US" sz="2200" dirty="0">
              <a:latin typeface="Arial" panose="020B0604020202020204" pitchFamily="34" charset="0"/>
              <a:cs typeface="Arial" panose="020B0604020202020204" pitchFamily="34" charset="0"/>
            </a:endParaRPr>
          </a:p>
          <a:p>
            <a:pPr marL="609600" indent="-609600">
              <a:lnSpc>
                <a:spcPct val="125000"/>
              </a:lnSpc>
              <a:buNone/>
            </a:pPr>
            <a:r>
              <a:rPr lang="en-US" altLang="en-US" sz="2200" dirty="0">
                <a:latin typeface="Arial" panose="020B0604020202020204" pitchFamily="34" charset="0"/>
                <a:cs typeface="Arial" panose="020B0604020202020204" pitchFamily="34" charset="0"/>
              </a:rPr>
              <a:t>2. Critical Thinking always gives us a headache. </a:t>
            </a:r>
          </a:p>
          <a:p>
            <a:pPr marL="609600" indent="-609600">
              <a:lnSpc>
                <a:spcPct val="125000"/>
              </a:lnSpc>
              <a:buNone/>
            </a:pPr>
            <a:r>
              <a:rPr lang="en-US" altLang="en-US" sz="2200" dirty="0">
                <a:latin typeface="Arial" panose="020B0604020202020204" pitchFamily="34" charset="0"/>
                <a:cs typeface="Arial" panose="020B0604020202020204" pitchFamily="34" charset="0"/>
              </a:rPr>
              <a:t>3. Hi, my dear </a:t>
            </a:r>
            <a:r>
              <a:rPr lang="en-US" altLang="en-US" sz="2200" dirty="0" err="1">
                <a:latin typeface="Arial" panose="020B0604020202020204" pitchFamily="34" charset="0"/>
                <a:cs typeface="Arial" panose="020B0604020202020204" pitchFamily="34" charset="0"/>
              </a:rPr>
              <a:t>IUers</a:t>
            </a:r>
            <a:r>
              <a:rPr lang="en-US" altLang="en-US" sz="2200" dirty="0">
                <a:latin typeface="Arial" panose="020B0604020202020204" pitchFamily="34" charset="0"/>
                <a:cs typeface="Arial" panose="020B0604020202020204" pitchFamily="34" charset="0"/>
              </a:rPr>
              <a:t>. </a:t>
            </a:r>
            <a:r>
              <a:rPr lang="en-US" altLang="en-US" sz="2400" dirty="0">
                <a:solidFill>
                  <a:srgbClr val="FF0000"/>
                </a:solidFill>
                <a:latin typeface="Arial" panose="020B0604020202020204" pitchFamily="34" charset="0"/>
                <a:cs typeface="Arial" panose="020B0604020202020204" pitchFamily="34" charset="0"/>
              </a:rPr>
              <a:t>Greeting</a:t>
            </a:r>
            <a:endParaRPr lang="en-US" altLang="en-US" sz="2200" dirty="0">
              <a:latin typeface="Arial" panose="020B0604020202020204" pitchFamily="34" charset="0"/>
              <a:cs typeface="Arial" panose="020B0604020202020204" pitchFamily="34" charset="0"/>
            </a:endParaRPr>
          </a:p>
          <a:p>
            <a:pPr marL="609600" indent="-609600">
              <a:lnSpc>
                <a:spcPct val="125000"/>
              </a:lnSpc>
              <a:buNone/>
            </a:pPr>
            <a:r>
              <a:rPr lang="en-US" altLang="en-US" sz="2200" dirty="0">
                <a:latin typeface="Arial" panose="020B0604020202020204" pitchFamily="34" charset="0"/>
                <a:cs typeface="Arial" panose="020B0604020202020204" pitchFamily="34" charset="0"/>
              </a:rPr>
              <a:t>4. Don’t come to class late next time! </a:t>
            </a:r>
            <a:r>
              <a:rPr lang="en-US" altLang="en-US" sz="2400" dirty="0">
                <a:solidFill>
                  <a:srgbClr val="FF0000"/>
                </a:solidFill>
                <a:latin typeface="Arial" panose="020B0604020202020204" pitchFamily="34" charset="0"/>
                <a:cs typeface="Arial" panose="020B0604020202020204" pitchFamily="34" charset="0"/>
              </a:rPr>
              <a:t>Command</a:t>
            </a:r>
            <a:endParaRPr lang="en-US" altLang="en-US" sz="2200" dirty="0">
              <a:latin typeface="Arial" panose="020B0604020202020204" pitchFamily="34" charset="0"/>
              <a:cs typeface="Arial" panose="020B0604020202020204" pitchFamily="34" charset="0"/>
            </a:endParaRPr>
          </a:p>
          <a:p>
            <a:pPr marL="609600" indent="-609600">
              <a:lnSpc>
                <a:spcPct val="125000"/>
              </a:lnSpc>
              <a:buNone/>
            </a:pPr>
            <a:r>
              <a:rPr lang="en-US" altLang="en-US" sz="2200" dirty="0">
                <a:latin typeface="Arial" panose="020B0604020202020204" pitchFamily="34" charset="0"/>
                <a:cs typeface="Arial" panose="020B0604020202020204" pitchFamily="34" charset="0"/>
              </a:rPr>
              <a:t>5. A good score of Critical Thinking guarantees good scores of others. </a:t>
            </a:r>
          </a:p>
          <a:p>
            <a:pPr marL="609600" indent="-609600">
              <a:lnSpc>
                <a:spcPct val="125000"/>
              </a:lnSpc>
              <a:buNone/>
            </a:pPr>
            <a:r>
              <a:rPr lang="en-US" altLang="en-US" sz="2200" dirty="0">
                <a:latin typeface="Arial" panose="020B0604020202020204" pitchFamily="34" charset="0"/>
                <a:cs typeface="Arial" panose="020B0604020202020204" pitchFamily="34" charset="0"/>
              </a:rPr>
              <a:t>6. Please do some reading before each class meeting. </a:t>
            </a:r>
            <a:r>
              <a:rPr lang="en-US" altLang="en-US" sz="2400" dirty="0">
                <a:solidFill>
                  <a:srgbClr val="FF0000"/>
                </a:solidFill>
                <a:latin typeface="Arial" panose="020B0604020202020204" pitchFamily="34" charset="0"/>
                <a:cs typeface="Arial" panose="020B0604020202020204" pitchFamily="34" charset="0"/>
              </a:rPr>
              <a:t>Request</a:t>
            </a:r>
            <a:endParaRPr lang="en-US" altLang="en-US" sz="2200" dirty="0">
              <a:latin typeface="Arial" panose="020B0604020202020204" pitchFamily="34" charset="0"/>
              <a:cs typeface="Arial" panose="020B0604020202020204" pitchFamily="34" charset="0"/>
            </a:endParaRPr>
          </a:p>
          <a:p>
            <a:pPr marL="609600" indent="-609600">
              <a:lnSpc>
                <a:spcPct val="125000"/>
              </a:lnSpc>
              <a:buNone/>
            </a:pPr>
            <a:r>
              <a:rPr lang="en-US" altLang="en-US" sz="2200" dirty="0">
                <a:latin typeface="Arial" panose="020B0604020202020204" pitchFamily="34" charset="0"/>
                <a:cs typeface="Arial" panose="020B0604020202020204" pitchFamily="34" charset="0"/>
              </a:rPr>
              <a:t>7. International University has many soft skills clubs.  </a:t>
            </a:r>
          </a:p>
          <a:p>
            <a:pPr marL="609600" indent="-609600">
              <a:lnSpc>
                <a:spcPct val="125000"/>
              </a:lnSpc>
              <a:buNone/>
            </a:pPr>
            <a:r>
              <a:rPr lang="en-US" altLang="en-US" sz="2200" dirty="0">
                <a:latin typeface="Arial" panose="020B0604020202020204" pitchFamily="34" charset="0"/>
                <a:cs typeface="Arial" panose="020B0604020202020204" pitchFamily="34" charset="0"/>
              </a:rPr>
              <a:t>8. Let’s submit our assignments before the deadline. </a:t>
            </a:r>
            <a:r>
              <a:rPr lang="en-US" altLang="en-US" sz="2400" dirty="0">
                <a:solidFill>
                  <a:srgbClr val="FF0000"/>
                </a:solidFill>
                <a:latin typeface="Arial" panose="020B0604020202020204" pitchFamily="34" charset="0"/>
                <a:cs typeface="Arial" panose="020B0604020202020204" pitchFamily="34" charset="0"/>
              </a:rPr>
              <a:t>Proposal </a:t>
            </a:r>
            <a:endParaRPr lang="en-US" altLang="en-US" sz="2200" dirty="0">
              <a:latin typeface="Arial" panose="020B0604020202020204" pitchFamily="34" charset="0"/>
              <a:cs typeface="Arial" panose="020B0604020202020204" pitchFamily="34" charset="0"/>
            </a:endParaRPr>
          </a:p>
          <a:p>
            <a:pPr marL="609600" indent="-609600">
              <a:lnSpc>
                <a:spcPct val="125000"/>
              </a:lnSpc>
              <a:buNone/>
            </a:pPr>
            <a:r>
              <a:rPr lang="en-US" altLang="en-US" sz="2200" dirty="0">
                <a:latin typeface="Arial" panose="020B0604020202020204" pitchFamily="34" charset="0"/>
                <a:cs typeface="Arial" panose="020B0604020202020204" pitchFamily="34" charset="0"/>
              </a:rPr>
              <a:t>9. Office of Academic Affairs: </a:t>
            </a:r>
            <a:r>
              <a:rPr lang="vi-VN" altLang="en-US" sz="2200" dirty="0">
                <a:latin typeface="Arial" panose="020B0604020202020204" pitchFamily="34" charset="0"/>
                <a:cs typeface="Arial" panose="020B0604020202020204" pitchFamily="34" charset="0"/>
              </a:rPr>
              <a:t>“</a:t>
            </a:r>
            <a:r>
              <a:rPr lang="en-US" altLang="en-US" sz="2200" dirty="0">
                <a:latin typeface="Arial" panose="020B0604020202020204" pitchFamily="34" charset="0"/>
                <a:cs typeface="Arial" panose="020B0604020202020204" pitchFamily="34" charset="0"/>
              </a:rPr>
              <a:t>Be advised to keep Blackboard open for instant notices</a:t>
            </a:r>
            <a:r>
              <a:rPr lang="vi-VN" altLang="en-US" sz="2200" i="1" dirty="0">
                <a:latin typeface="Arial" panose="020B0604020202020204" pitchFamily="34" charset="0"/>
                <a:cs typeface="Arial" panose="020B0604020202020204" pitchFamily="34" charset="0"/>
              </a:rPr>
              <a:t>”</a:t>
            </a:r>
            <a:r>
              <a:rPr lang="en-US" altLang="en-US" sz="2200" i="1" dirty="0">
                <a:latin typeface="Arial" panose="020B0604020202020204" pitchFamily="34" charset="0"/>
                <a:cs typeface="Arial" panose="020B0604020202020204" pitchFamily="34" charset="0"/>
              </a:rPr>
              <a:t>. </a:t>
            </a:r>
            <a:r>
              <a:rPr lang="en-US" altLang="en-US" sz="2400" dirty="0">
                <a:solidFill>
                  <a:srgbClr val="FF0000"/>
                </a:solidFill>
                <a:latin typeface="Arial" panose="020B0604020202020204" pitchFamily="34" charset="0"/>
                <a:cs typeface="Arial" panose="020B0604020202020204" pitchFamily="34" charset="0"/>
              </a:rPr>
              <a:t>Instruction</a:t>
            </a:r>
            <a:endParaRPr lang="en-US" altLang="en-US" sz="2200" i="1" dirty="0">
              <a:latin typeface="Arial" panose="020B0604020202020204" pitchFamily="34" charset="0"/>
              <a:cs typeface="Arial" panose="020B0604020202020204" pitchFamily="34" charset="0"/>
            </a:endParaRPr>
          </a:p>
          <a:p>
            <a:pPr marL="609600" indent="-609600">
              <a:lnSpc>
                <a:spcPct val="125000"/>
              </a:lnSpc>
              <a:buNone/>
            </a:pPr>
            <a:r>
              <a:rPr lang="en-US" altLang="en-US" sz="2200" dirty="0">
                <a:latin typeface="Arial" panose="020B0604020202020204" pitchFamily="34" charset="0"/>
                <a:cs typeface="Arial" panose="020B0604020202020204" pitchFamily="34" charset="0"/>
              </a:rPr>
              <a:t>10. Students can catch several buses to go to HCMC International University. </a:t>
            </a:r>
          </a:p>
          <a:p>
            <a:pPr marL="609600" indent="-609600">
              <a:lnSpc>
                <a:spcPct val="125000"/>
              </a:lnSpc>
              <a:buNone/>
            </a:pPr>
            <a:r>
              <a:rPr lang="en-US" altLang="en-US" sz="2200" dirty="0">
                <a:latin typeface="Arial" panose="020B0604020202020204" pitchFamily="34" charset="0"/>
                <a:cs typeface="Arial" panose="020B0604020202020204" pitchFamily="34" charset="0"/>
              </a:rPr>
              <a:t>11. Oh dear! </a:t>
            </a:r>
            <a:r>
              <a:rPr lang="en-US" altLang="en-US" sz="2400" dirty="0">
                <a:solidFill>
                  <a:srgbClr val="FF0000"/>
                </a:solidFill>
                <a:latin typeface="Arial" panose="020B0604020202020204" pitchFamily="34" charset="0"/>
                <a:cs typeface="Arial" panose="020B0604020202020204" pitchFamily="34" charset="0"/>
              </a:rPr>
              <a:t>Exclamation </a:t>
            </a:r>
            <a:endParaRPr lang="en-US" altLang="en-US" sz="2200" dirty="0">
              <a:latin typeface="Arial" panose="020B0604020202020204" pitchFamily="34" charset="0"/>
              <a:cs typeface="Arial" panose="020B0604020202020204" pitchFamily="34" charset="0"/>
            </a:endParaRPr>
          </a:p>
          <a:p>
            <a:pPr marL="609600" indent="-609600">
              <a:lnSpc>
                <a:spcPct val="80000"/>
              </a:lnSpc>
              <a:buNone/>
            </a:pPr>
            <a:endParaRPr lang="en-US" altLang="en-US" sz="2200" dirty="0"/>
          </a:p>
        </p:txBody>
      </p:sp>
      <p:sp>
        <p:nvSpPr>
          <p:cNvPr id="2" name="Text Box 3"/>
          <p:cNvSpPr txBox="1">
            <a:spLocks noChangeArrowheads="1"/>
          </p:cNvSpPr>
          <p:nvPr/>
        </p:nvSpPr>
        <p:spPr bwMode="auto">
          <a:xfrm>
            <a:off x="1565945" y="130531"/>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50000"/>
              </a:spcBef>
              <a:buClrTx/>
              <a:buSzTx/>
              <a:buFontTx/>
              <a:buNone/>
            </a:pPr>
            <a:r>
              <a:rPr lang="en-US" altLang="en-US" sz="2400" b="1" dirty="0">
                <a:solidFill>
                  <a:schemeClr val="tx1"/>
                </a:solidFill>
                <a:latin typeface="Arial" charset="0"/>
              </a:rPr>
              <a:t>ACTIVITY: WHICH OF THESE ARE STATEMENTS?</a:t>
            </a:r>
          </a:p>
        </p:txBody>
      </p:sp>
    </p:spTree>
    <p:extLst>
      <p:ext uri="{BB962C8B-B14F-4D97-AF65-F5344CB8AC3E}">
        <p14:creationId xmlns:p14="http://schemas.microsoft.com/office/powerpoint/2010/main" val="2242130389"/>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checkerboard(across)">
                                      <p:cBhvr>
                                        <p:cTn id="7" dur="5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checkerboard(across)">
                                      <p:cBhvr>
                                        <p:cTn id="12" dur="500"/>
                                        <p:tgtEl>
                                          <p:spTgt spid="18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checkerboard(across)">
                                      <p:cBhvr>
                                        <p:cTn id="17" dur="500"/>
                                        <p:tgtEl>
                                          <p:spTgt spid="18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checkerboard(across)">
                                      <p:cBhvr>
                                        <p:cTn id="22" dur="500"/>
                                        <p:tgtEl>
                                          <p:spTgt spid="184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Effect transition="in" filter="checkerboard(across)">
                                      <p:cBhvr>
                                        <p:cTn id="27" dur="500"/>
                                        <p:tgtEl>
                                          <p:spTgt spid="1843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8435">
                                            <p:txEl>
                                              <p:pRg st="5" end="5"/>
                                            </p:txEl>
                                          </p:spTgt>
                                        </p:tgtEl>
                                        <p:attrNameLst>
                                          <p:attrName>style.visibility</p:attrName>
                                        </p:attrNameLst>
                                      </p:cBhvr>
                                      <p:to>
                                        <p:strVal val="visible"/>
                                      </p:to>
                                    </p:set>
                                    <p:animEffect transition="in" filter="checkerboard(across)">
                                      <p:cBhvr>
                                        <p:cTn id="32" dur="500"/>
                                        <p:tgtEl>
                                          <p:spTgt spid="1843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18435">
                                            <p:txEl>
                                              <p:pRg st="6" end="6"/>
                                            </p:txEl>
                                          </p:spTgt>
                                        </p:tgtEl>
                                        <p:attrNameLst>
                                          <p:attrName>style.visibility</p:attrName>
                                        </p:attrNameLst>
                                      </p:cBhvr>
                                      <p:to>
                                        <p:strVal val="visible"/>
                                      </p:to>
                                    </p:set>
                                    <p:animEffect transition="in" filter="checkerboard(across)">
                                      <p:cBhvr>
                                        <p:cTn id="37" dur="500"/>
                                        <p:tgtEl>
                                          <p:spTgt spid="1843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18435">
                                            <p:txEl>
                                              <p:pRg st="7" end="7"/>
                                            </p:txEl>
                                          </p:spTgt>
                                        </p:tgtEl>
                                        <p:attrNameLst>
                                          <p:attrName>style.visibility</p:attrName>
                                        </p:attrNameLst>
                                      </p:cBhvr>
                                      <p:to>
                                        <p:strVal val="visible"/>
                                      </p:to>
                                    </p:set>
                                    <p:animEffect transition="in" filter="checkerboard(across)">
                                      <p:cBhvr>
                                        <p:cTn id="42" dur="500"/>
                                        <p:tgtEl>
                                          <p:spTgt spid="1843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18435">
                                            <p:txEl>
                                              <p:pRg st="8" end="8"/>
                                            </p:txEl>
                                          </p:spTgt>
                                        </p:tgtEl>
                                        <p:attrNameLst>
                                          <p:attrName>style.visibility</p:attrName>
                                        </p:attrNameLst>
                                      </p:cBhvr>
                                      <p:to>
                                        <p:strVal val="visible"/>
                                      </p:to>
                                    </p:set>
                                    <p:animEffect transition="in" filter="checkerboard(across)">
                                      <p:cBhvr>
                                        <p:cTn id="47" dur="500"/>
                                        <p:tgtEl>
                                          <p:spTgt spid="1843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18435">
                                            <p:txEl>
                                              <p:pRg st="10" end="10"/>
                                            </p:txEl>
                                          </p:spTgt>
                                        </p:tgtEl>
                                        <p:attrNameLst>
                                          <p:attrName>style.visibility</p:attrName>
                                        </p:attrNameLst>
                                      </p:cBhvr>
                                      <p:to>
                                        <p:strVal val="visible"/>
                                      </p:to>
                                    </p:set>
                                    <p:animEffect transition="in" filter="checkerboard(across)">
                                      <p:cBhvr>
                                        <p:cTn id="52" dur="500"/>
                                        <p:tgtEl>
                                          <p:spTgt spid="18435">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18435">
                                            <p:txEl>
                                              <p:pRg st="9" end="9"/>
                                            </p:txEl>
                                          </p:spTgt>
                                        </p:tgtEl>
                                        <p:attrNameLst>
                                          <p:attrName>style.visibility</p:attrName>
                                        </p:attrNameLst>
                                      </p:cBhvr>
                                      <p:to>
                                        <p:strVal val="visible"/>
                                      </p:to>
                                    </p:set>
                                    <p:animEffect transition="in" filter="checkerboard(across)">
                                      <p:cBhvr>
                                        <p:cTn id="57" dur="500"/>
                                        <p:tgtEl>
                                          <p:spTgt spid="184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idx="4294967295"/>
          </p:nvPr>
        </p:nvSpPr>
        <p:spPr bwMode="auto">
          <a:xfrm>
            <a:off x="838200" y="0"/>
            <a:ext cx="10515600" cy="1325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4000" b="1" cap="none" dirty="0">
                <a:effectLst/>
                <a:latin typeface="Arial" panose="020B0604020202020204" pitchFamily="34" charset="0"/>
                <a:cs typeface="Arial" panose="020B0604020202020204" pitchFamily="34" charset="0"/>
              </a:rPr>
              <a:t>2. NON-STATEMENTS</a:t>
            </a:r>
          </a:p>
        </p:txBody>
      </p:sp>
      <p:sp>
        <p:nvSpPr>
          <p:cNvPr id="20483" name="Rectangle 3"/>
          <p:cNvSpPr>
            <a:spLocks noGrp="1"/>
          </p:cNvSpPr>
          <p:nvPr>
            <p:ph type="body" idx="4294967295"/>
          </p:nvPr>
        </p:nvSpPr>
        <p:spPr>
          <a:xfrm>
            <a:off x="1459831" y="1515662"/>
            <a:ext cx="8382000" cy="4525962"/>
          </a:xfrm>
        </p:spPr>
        <p:txBody>
          <a:bodyPr>
            <a:normAutofit fontScale="92500" lnSpcReduction="20000"/>
          </a:bodyPr>
          <a:lstStyle/>
          <a:p>
            <a:pPr>
              <a:lnSpc>
                <a:spcPct val="150000"/>
              </a:lnSpc>
            </a:pPr>
            <a:r>
              <a:rPr lang="en-US" altLang="en-US" dirty="0">
                <a:latin typeface="Arial" panose="020B0604020202020204" pitchFamily="34" charset="0"/>
                <a:cs typeface="Arial" panose="020B0604020202020204" pitchFamily="34" charset="0"/>
              </a:rPr>
              <a:t>Questions </a:t>
            </a:r>
          </a:p>
          <a:p>
            <a:pPr>
              <a:lnSpc>
                <a:spcPct val="150000"/>
              </a:lnSpc>
            </a:pPr>
            <a:r>
              <a:rPr lang="en-US" altLang="en-US" dirty="0">
                <a:latin typeface="Arial" panose="020B0604020202020204" pitchFamily="34" charset="0"/>
                <a:cs typeface="Arial" panose="020B0604020202020204" pitchFamily="34" charset="0"/>
              </a:rPr>
              <a:t>Greetings </a:t>
            </a:r>
          </a:p>
          <a:p>
            <a:pPr>
              <a:lnSpc>
                <a:spcPct val="150000"/>
              </a:lnSpc>
            </a:pPr>
            <a:r>
              <a:rPr lang="en-US" altLang="en-US" dirty="0">
                <a:latin typeface="Arial" panose="020B0604020202020204" pitchFamily="34" charset="0"/>
                <a:cs typeface="Arial" panose="020B0604020202020204" pitchFamily="34" charset="0"/>
              </a:rPr>
              <a:t>Commands</a:t>
            </a:r>
          </a:p>
          <a:p>
            <a:pPr>
              <a:lnSpc>
                <a:spcPct val="150000"/>
              </a:lnSpc>
            </a:pPr>
            <a:r>
              <a:rPr lang="en-US" altLang="en-US" dirty="0">
                <a:latin typeface="Arial" panose="020B0604020202020204" pitchFamily="34" charset="0"/>
                <a:cs typeface="Arial" panose="020B0604020202020204" pitchFamily="34" charset="0"/>
              </a:rPr>
              <a:t>Requests </a:t>
            </a:r>
          </a:p>
          <a:p>
            <a:pPr>
              <a:lnSpc>
                <a:spcPct val="150000"/>
              </a:lnSpc>
            </a:pPr>
            <a:r>
              <a:rPr lang="en-US" altLang="en-US" dirty="0">
                <a:latin typeface="Arial" panose="020B0604020202020204" pitchFamily="34" charset="0"/>
                <a:cs typeface="Arial" panose="020B0604020202020204" pitchFamily="34" charset="0"/>
              </a:rPr>
              <a:t>Proposals </a:t>
            </a:r>
          </a:p>
          <a:p>
            <a:pPr>
              <a:lnSpc>
                <a:spcPct val="150000"/>
              </a:lnSpc>
            </a:pPr>
            <a:r>
              <a:rPr lang="en-US" altLang="en-US" dirty="0">
                <a:latin typeface="Arial" panose="020B0604020202020204" pitchFamily="34" charset="0"/>
                <a:cs typeface="Arial" panose="020B0604020202020204" pitchFamily="34" charset="0"/>
              </a:rPr>
              <a:t>Instructions </a:t>
            </a:r>
          </a:p>
          <a:p>
            <a:pPr>
              <a:lnSpc>
                <a:spcPct val="150000"/>
              </a:lnSpc>
            </a:pPr>
            <a:r>
              <a:rPr lang="en-US" altLang="en-US" dirty="0">
                <a:latin typeface="Arial" panose="020B0604020202020204" pitchFamily="34" charset="0"/>
                <a:cs typeface="Arial" panose="020B0604020202020204" pitchFamily="34" charset="0"/>
              </a:rPr>
              <a:t>Exclamations</a:t>
            </a:r>
          </a:p>
          <a:p>
            <a:endParaRPr lang="en-US" altLang="en-US" dirty="0"/>
          </a:p>
        </p:txBody>
      </p:sp>
    </p:spTree>
  </p:cSld>
  <p:clrMapOvr>
    <a:masterClrMapping/>
  </p:clrMapOvr>
  <p:transition spd="med">
    <p:diamon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p:cNvSpPr>
          <p:nvPr>
            <p:ph type="title" idx="4294967295"/>
          </p:nvPr>
        </p:nvSpPr>
        <p:spPr bwMode="auto">
          <a:xfrm>
            <a:off x="1679609" y="57752"/>
            <a:ext cx="8686800" cy="533400"/>
          </a:xfrm>
        </p:spPr>
        <p:txBody>
          <a:bodyPr vert="horz" wrap="square" lIns="91440" tIns="45720" rIns="91440" bIns="45720" numCol="1" rtlCol="0" anchor="ctr" anchorCtr="0" compatLnSpc="1">
            <a:prstTxWarp prst="textNoShape">
              <a:avLst/>
            </a:prstTxWarp>
            <a:normAutofit/>
          </a:bodyPr>
          <a:lstStyle/>
          <a:p>
            <a:pPr algn="ctr">
              <a:defRPr/>
            </a:pPr>
            <a:r>
              <a:rPr lang="en-US" sz="3200" b="1" dirty="0">
                <a:latin typeface="Arial" panose="020B0604020202020204" pitchFamily="34" charset="0"/>
                <a:cs typeface="Arial" panose="020B0604020202020204" pitchFamily="34" charset="0"/>
              </a:rPr>
              <a:t>Task 1: </a:t>
            </a:r>
            <a:r>
              <a:rPr lang="en-US" sz="3200" b="1" dirty="0">
                <a:solidFill>
                  <a:srgbClr val="FF0000"/>
                </a:solidFill>
                <a:latin typeface="Arial" panose="020B0604020202020204" pitchFamily="34" charset="0"/>
                <a:cs typeface="Arial" panose="020B0604020202020204" pitchFamily="34" charset="0"/>
              </a:rPr>
              <a:t>Statements or non-statements?</a:t>
            </a:r>
          </a:p>
        </p:txBody>
      </p:sp>
      <p:sp>
        <p:nvSpPr>
          <p:cNvPr id="21507" name="Rectangle 3"/>
          <p:cNvSpPr>
            <a:spLocks noGrp="1"/>
          </p:cNvSpPr>
          <p:nvPr>
            <p:ph type="body" idx="4294967295"/>
          </p:nvPr>
        </p:nvSpPr>
        <p:spPr>
          <a:xfrm>
            <a:off x="308008" y="745357"/>
            <a:ext cx="11473313" cy="5915326"/>
          </a:xfrm>
        </p:spPr>
        <p:txBody>
          <a:bodyPr>
            <a:normAutofit fontScale="92500" lnSpcReduction="20000"/>
          </a:bodyPr>
          <a:lstStyle/>
          <a:p>
            <a:pPr marL="609600" indent="-609600">
              <a:lnSpc>
                <a:spcPct val="125000"/>
              </a:lnSpc>
              <a:buFont typeface="Wingdings 2" pitchFamily="18" charset="2"/>
              <a:buAutoNum type="arabicPeriod"/>
            </a:pPr>
            <a:r>
              <a:rPr lang="en-US" altLang="en-US" sz="2200" dirty="0">
                <a:latin typeface="Arial" panose="020B0604020202020204" pitchFamily="34" charset="0"/>
                <a:cs typeface="Arial" panose="020B0604020202020204" pitchFamily="34" charset="0"/>
              </a:rPr>
              <a:t>Capital punishment is wrong. </a:t>
            </a:r>
          </a:p>
          <a:p>
            <a:pPr marL="609600" indent="-609600">
              <a:lnSpc>
                <a:spcPct val="125000"/>
              </a:lnSpc>
              <a:buFont typeface="Wingdings 2" pitchFamily="18" charset="2"/>
              <a:buAutoNum type="arabicPeriod"/>
            </a:pPr>
            <a:r>
              <a:rPr lang="en-US" altLang="en-US" sz="2200" dirty="0">
                <a:latin typeface="Arial" panose="020B0604020202020204" pitchFamily="34" charset="0"/>
                <a:cs typeface="Arial" panose="020B0604020202020204" pitchFamily="34" charset="0"/>
              </a:rPr>
              <a:t>Do you say we stop at the next station?</a:t>
            </a:r>
          </a:p>
          <a:p>
            <a:pPr marL="609600" indent="-609600">
              <a:lnSpc>
                <a:spcPct val="125000"/>
              </a:lnSpc>
              <a:buFont typeface="Wingdings 2" pitchFamily="18" charset="2"/>
              <a:buAutoNum type="arabicPeriod"/>
            </a:pPr>
            <a:r>
              <a:rPr lang="en-US" altLang="en-US" sz="2200" dirty="0">
                <a:latin typeface="Arial" panose="020B0604020202020204" pitchFamily="34" charset="0"/>
                <a:cs typeface="Arial" panose="020B0604020202020204" pitchFamily="34" charset="0"/>
              </a:rPr>
              <a:t>Great!</a:t>
            </a:r>
          </a:p>
          <a:p>
            <a:pPr marL="609600" indent="-609600">
              <a:lnSpc>
                <a:spcPct val="125000"/>
              </a:lnSpc>
              <a:buFont typeface="Wingdings 2" pitchFamily="18" charset="2"/>
              <a:buAutoNum type="arabicPeriod"/>
            </a:pPr>
            <a:r>
              <a:rPr lang="en-US" altLang="en-US" sz="2200" dirty="0">
                <a:latin typeface="Arial" panose="020B0604020202020204" pitchFamily="34" charset="0"/>
                <a:cs typeface="Arial" panose="020B0604020202020204" pitchFamily="34" charset="0"/>
              </a:rPr>
              <a:t>Please print your name legibly. </a:t>
            </a:r>
          </a:p>
          <a:p>
            <a:pPr marL="609600" indent="-609600">
              <a:lnSpc>
                <a:spcPct val="125000"/>
              </a:lnSpc>
              <a:buFont typeface="Wingdings 2" pitchFamily="18" charset="2"/>
              <a:buAutoNum type="arabicPeriod"/>
            </a:pPr>
            <a:r>
              <a:rPr lang="en-US" altLang="en-US" sz="2200" dirty="0">
                <a:latin typeface="Arial" panose="020B0604020202020204" pitchFamily="34" charset="0"/>
                <a:cs typeface="Arial" panose="020B0604020202020204" pitchFamily="34" charset="0"/>
              </a:rPr>
              <a:t>Turn off your engine when waiting to pick up your kid. </a:t>
            </a:r>
          </a:p>
          <a:p>
            <a:pPr marL="609600" indent="-609600">
              <a:lnSpc>
                <a:spcPct val="125000"/>
              </a:lnSpc>
              <a:buFont typeface="Wingdings 2" pitchFamily="18" charset="2"/>
              <a:buAutoNum type="arabicPeriod"/>
            </a:pPr>
            <a:r>
              <a:rPr lang="en-US" altLang="en-US" sz="2200" dirty="0">
                <a:latin typeface="Arial" panose="020B0604020202020204" pitchFamily="34" charset="0"/>
                <a:cs typeface="Arial" panose="020B0604020202020204" pitchFamily="34" charset="0"/>
              </a:rPr>
              <a:t>Turn off your engine when waiting to pick up your kids. Idling longer than 10 seconds uses more gas than restarting the car. </a:t>
            </a:r>
          </a:p>
          <a:p>
            <a:pPr marL="609600" indent="-609600">
              <a:lnSpc>
                <a:spcPct val="125000"/>
              </a:lnSpc>
              <a:buFont typeface="Wingdings 2" pitchFamily="18" charset="2"/>
              <a:buAutoNum type="arabicPeriod"/>
            </a:pPr>
            <a:r>
              <a:rPr lang="en-US" altLang="en-US" sz="2200" dirty="0">
                <a:latin typeface="Arial" panose="020B0604020202020204" pitchFamily="34" charset="0"/>
                <a:cs typeface="Arial" panose="020B0604020202020204" pitchFamily="34" charset="0"/>
              </a:rPr>
              <a:t>What a boy!</a:t>
            </a:r>
          </a:p>
          <a:p>
            <a:pPr marL="609600" indent="-609600">
              <a:lnSpc>
                <a:spcPct val="125000"/>
              </a:lnSpc>
              <a:buFont typeface="Wingdings 2" pitchFamily="18" charset="2"/>
              <a:buAutoNum type="arabicPeriod"/>
            </a:pPr>
            <a:r>
              <a:rPr lang="en-US" altLang="en-US" sz="2200" dirty="0">
                <a:latin typeface="Arial" panose="020B0604020202020204" pitchFamily="34" charset="0"/>
                <a:cs typeface="Arial" panose="020B0604020202020204" pitchFamily="34" charset="0"/>
              </a:rPr>
              <a:t>I’ll have a cheese burger, please.</a:t>
            </a:r>
          </a:p>
          <a:p>
            <a:pPr marL="609600" indent="-609600">
              <a:lnSpc>
                <a:spcPct val="125000"/>
              </a:lnSpc>
              <a:buFont typeface="Wingdings 2" pitchFamily="18" charset="2"/>
              <a:buAutoNum type="arabicPeriod"/>
            </a:pPr>
            <a:r>
              <a:rPr lang="en-US" altLang="en-US" sz="2200" dirty="0">
                <a:latin typeface="Arial" panose="020B0604020202020204" pitchFamily="34" charset="0"/>
                <a:cs typeface="Arial" panose="020B0604020202020204" pitchFamily="34" charset="0"/>
              </a:rPr>
              <a:t>Happy New Year!</a:t>
            </a:r>
          </a:p>
          <a:p>
            <a:pPr marL="609600" indent="-609600">
              <a:lnSpc>
                <a:spcPct val="125000"/>
              </a:lnSpc>
              <a:buFont typeface="Wingdings 2" pitchFamily="18" charset="2"/>
              <a:buAutoNum type="arabicPeriod"/>
            </a:pPr>
            <a:r>
              <a:rPr lang="en-US" altLang="en-US" sz="2200" dirty="0">
                <a:latin typeface="Arial" panose="020B0604020202020204" pitchFamily="34" charset="0"/>
                <a:cs typeface="Arial" panose="020B0604020202020204" pitchFamily="34" charset="0"/>
              </a:rPr>
              <a:t>Yuck!</a:t>
            </a:r>
          </a:p>
          <a:p>
            <a:pPr marL="609600" indent="-609600">
              <a:lnSpc>
                <a:spcPct val="125000"/>
              </a:lnSpc>
              <a:buFont typeface="Wingdings 2" pitchFamily="18" charset="2"/>
              <a:buAutoNum type="arabicPeriod"/>
            </a:pPr>
            <a:r>
              <a:rPr lang="vi-VN" altLang="en-US" sz="2200" dirty="0">
                <a:latin typeface="Arial" panose="020B0604020202020204" pitchFamily="34" charset="0"/>
                <a:cs typeface="Arial" panose="020B0604020202020204" pitchFamily="34" charset="0"/>
              </a:rPr>
              <a:t>“Ờ mây </a:t>
            </a:r>
            <a:r>
              <a:rPr lang="vi-VN" altLang="en-US" sz="2200" dirty="0" err="1">
                <a:latin typeface="Arial" panose="020B0604020202020204" pitchFamily="34" charset="0"/>
                <a:cs typeface="Arial" panose="020B0604020202020204" pitchFamily="34" charset="0"/>
              </a:rPr>
              <a:t>zing</a:t>
            </a:r>
            <a:r>
              <a:rPr lang="vi-VN" altLang="en-US" sz="2200" dirty="0">
                <a:latin typeface="Arial" panose="020B0604020202020204" pitchFamily="34" charset="0"/>
                <a:cs typeface="Arial" panose="020B0604020202020204" pitchFamily="34" charset="0"/>
              </a:rPr>
              <a:t>, </a:t>
            </a:r>
            <a:r>
              <a:rPr lang="vi-VN" altLang="en-US" sz="2200" dirty="0" err="1">
                <a:latin typeface="Arial" panose="020B0604020202020204" pitchFamily="34" charset="0"/>
                <a:cs typeface="Arial" panose="020B0604020202020204" pitchFamily="34" charset="0"/>
              </a:rPr>
              <a:t>gút</a:t>
            </a:r>
            <a:r>
              <a:rPr lang="vi-VN" altLang="en-US" sz="2200" dirty="0">
                <a:latin typeface="Arial" panose="020B0604020202020204" pitchFamily="34" charset="0"/>
                <a:cs typeface="Arial" panose="020B0604020202020204" pitchFamily="34" charset="0"/>
              </a:rPr>
              <a:t> </a:t>
            </a:r>
            <a:r>
              <a:rPr lang="vi-VN" altLang="en-US" sz="2200" dirty="0" err="1">
                <a:latin typeface="Arial" panose="020B0604020202020204" pitchFamily="34" charset="0"/>
                <a:cs typeface="Arial" panose="020B0604020202020204" pitchFamily="34" charset="0"/>
              </a:rPr>
              <a:t>chóp</a:t>
            </a:r>
            <a:r>
              <a:rPr lang="vi-VN" altLang="en-US" sz="2200" dirty="0">
                <a:latin typeface="Arial" panose="020B0604020202020204" pitchFamily="34" charset="0"/>
                <a:cs typeface="Arial" panose="020B0604020202020204" pitchFamily="34" charset="0"/>
              </a:rPr>
              <a:t> em!” (“</a:t>
            </a:r>
            <a:r>
              <a:rPr lang="vi-VN" altLang="en-US" sz="2200" dirty="0" err="1">
                <a:latin typeface="Arial" panose="020B0604020202020204" pitchFamily="34" charset="0"/>
                <a:cs typeface="Arial" panose="020B0604020202020204" pitchFamily="34" charset="0"/>
              </a:rPr>
              <a:t>Amazing</a:t>
            </a:r>
            <a:r>
              <a:rPr lang="vi-VN" altLang="en-US" sz="2200" dirty="0">
                <a:latin typeface="Arial" panose="020B0604020202020204" pitchFamily="34" charset="0"/>
                <a:cs typeface="Arial" panose="020B0604020202020204" pitchFamily="34" charset="0"/>
              </a:rPr>
              <a:t>, </a:t>
            </a:r>
            <a:r>
              <a:rPr lang="vi-VN" altLang="en-US" sz="2200" dirty="0" err="1">
                <a:latin typeface="Arial" panose="020B0604020202020204" pitchFamily="34" charset="0"/>
                <a:cs typeface="Arial" panose="020B0604020202020204" pitchFamily="34" charset="0"/>
              </a:rPr>
              <a:t>good</a:t>
            </a:r>
            <a:r>
              <a:rPr lang="vi-VN" altLang="en-US" sz="2200" dirty="0">
                <a:latin typeface="Arial" panose="020B0604020202020204" pitchFamily="34" charset="0"/>
                <a:cs typeface="Arial" panose="020B0604020202020204" pitchFamily="34" charset="0"/>
              </a:rPr>
              <a:t> </a:t>
            </a:r>
            <a:r>
              <a:rPr lang="vi-VN" altLang="en-US" sz="2200" dirty="0" err="1">
                <a:latin typeface="Arial" panose="020B0604020202020204" pitchFamily="34" charset="0"/>
                <a:cs typeface="Arial" panose="020B0604020202020204" pitchFamily="34" charset="0"/>
              </a:rPr>
              <a:t>job</a:t>
            </a:r>
            <a:r>
              <a:rPr lang="vi-VN" altLang="en-US" sz="2200" dirty="0">
                <a:latin typeface="Arial" panose="020B0604020202020204" pitchFamily="34" charset="0"/>
                <a:cs typeface="Arial" panose="020B0604020202020204" pitchFamily="34" charset="0"/>
              </a:rPr>
              <a:t>!”) – </a:t>
            </a:r>
            <a:r>
              <a:rPr lang="vi-VN" altLang="en-US" sz="2200" dirty="0" err="1">
                <a:latin typeface="Arial" panose="020B0604020202020204" pitchFamily="34" charset="0"/>
                <a:cs typeface="Arial" panose="020B0604020202020204" pitchFamily="34" charset="0"/>
              </a:rPr>
              <a:t>rapper</a:t>
            </a:r>
            <a:r>
              <a:rPr lang="vi-VN" altLang="en-US" sz="2200" dirty="0">
                <a:latin typeface="Arial" panose="020B0604020202020204" pitchFamily="34" charset="0"/>
                <a:cs typeface="Arial" panose="020B0604020202020204" pitchFamily="34" charset="0"/>
              </a:rPr>
              <a:t> </a:t>
            </a:r>
            <a:r>
              <a:rPr lang="vi-VN" altLang="en-US" sz="2200" dirty="0" err="1">
                <a:latin typeface="Arial" panose="020B0604020202020204" pitchFamily="34" charset="0"/>
                <a:cs typeface="Arial" panose="020B0604020202020204" pitchFamily="34" charset="0"/>
              </a:rPr>
              <a:t>Binz</a:t>
            </a:r>
            <a:r>
              <a:rPr lang="vi-VN" altLang="en-US" sz="2200" dirty="0">
                <a:latin typeface="Arial" panose="020B0604020202020204" pitchFamily="34" charset="0"/>
                <a:cs typeface="Arial" panose="020B0604020202020204" pitchFamily="34" charset="0"/>
              </a:rPr>
              <a:t> </a:t>
            </a:r>
            <a:r>
              <a:rPr lang="vi-VN" altLang="en-US" sz="2200" dirty="0" err="1">
                <a:latin typeface="Arial" panose="020B0604020202020204" pitchFamily="34" charset="0"/>
                <a:cs typeface="Arial" panose="020B0604020202020204" pitchFamily="34" charset="0"/>
              </a:rPr>
              <a:t>talking</a:t>
            </a:r>
            <a:r>
              <a:rPr lang="vi-VN" altLang="en-US" sz="2200" dirty="0">
                <a:latin typeface="Arial" panose="020B0604020202020204" pitchFamily="34" charset="0"/>
                <a:cs typeface="Arial" panose="020B0604020202020204" pitchFamily="34" charset="0"/>
              </a:rPr>
              <a:t> to a </a:t>
            </a:r>
            <a:r>
              <a:rPr lang="vi-VN" altLang="en-US" sz="2200" dirty="0" err="1">
                <a:latin typeface="Arial" panose="020B0604020202020204" pitchFamily="34" charset="0"/>
                <a:cs typeface="Arial" panose="020B0604020202020204" pitchFamily="34" charset="0"/>
              </a:rPr>
              <a:t>contestant</a:t>
            </a:r>
            <a:r>
              <a:rPr lang="en-US" altLang="en-US" sz="2200" dirty="0">
                <a:latin typeface="Arial" panose="020B0604020202020204" pitchFamily="34" charset="0"/>
                <a:cs typeface="Arial" panose="020B0604020202020204" pitchFamily="34" charset="0"/>
              </a:rPr>
              <a:t> </a:t>
            </a:r>
          </a:p>
          <a:p>
            <a:pPr marL="609600" indent="-609600">
              <a:lnSpc>
                <a:spcPct val="125000"/>
              </a:lnSpc>
              <a:buFont typeface="Wingdings 2" pitchFamily="18" charset="2"/>
              <a:buAutoNum type="arabicPeriod"/>
            </a:pPr>
            <a:r>
              <a:rPr lang="en-US" altLang="en-US" sz="2200" dirty="0">
                <a:latin typeface="Arial" panose="020B0604020202020204" pitchFamily="34" charset="0"/>
                <a:cs typeface="Arial" panose="020B0604020202020204" pitchFamily="34" charset="0"/>
              </a:rPr>
              <a:t>Be nice to your kids. They’ll choose your nursing home. </a:t>
            </a:r>
          </a:p>
          <a:p>
            <a:pPr marL="609600" indent="-609600">
              <a:lnSpc>
                <a:spcPct val="125000"/>
              </a:lnSpc>
              <a:buFont typeface="Wingdings 2" pitchFamily="18" charset="2"/>
              <a:buAutoNum type="arabicPeriod"/>
            </a:pPr>
            <a:endParaRPr lang="en-US" altLang="en-US" sz="2200" dirty="0"/>
          </a:p>
        </p:txBody>
      </p:sp>
    </p:spTree>
  </p:cSld>
  <p:clrMapOvr>
    <a:masterClrMapping/>
  </p:clrMapOvr>
  <p:transition spd="med">
    <p:diamon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bwMode="auto">
          <a:xfrm>
            <a:off x="838200" y="197346"/>
            <a:ext cx="10515600" cy="11281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200" b="1" dirty="0">
                <a:latin typeface="Arial" panose="020B0604020202020204" pitchFamily="34" charset="0"/>
                <a:cs typeface="Arial" panose="020B0604020202020204" pitchFamily="34" charset="0"/>
              </a:rPr>
              <a:t>Be critical with </a:t>
            </a:r>
            <a:r>
              <a:rPr lang="en-US" altLang="en-US" sz="3200" b="1" dirty="0" err="1">
                <a:latin typeface="Arial" panose="020B0604020202020204" pitchFamily="34" charset="0"/>
                <a:cs typeface="Arial" panose="020B0604020202020204" pitchFamily="34" charset="0"/>
              </a:rPr>
              <a:t>nonstatement</a:t>
            </a:r>
            <a:r>
              <a:rPr lang="en-US" altLang="en-US" sz="3200" b="1" dirty="0">
                <a:latin typeface="Arial" panose="020B0604020202020204" pitchFamily="34" charset="0"/>
                <a:cs typeface="Arial" panose="020B0604020202020204" pitchFamily="34" charset="0"/>
              </a:rPr>
              <a:t>-looking sentences</a:t>
            </a:r>
          </a:p>
        </p:txBody>
      </p:sp>
      <p:sp>
        <p:nvSpPr>
          <p:cNvPr id="32771" name="Rectangle 3"/>
          <p:cNvSpPr>
            <a:spLocks noGrp="1"/>
          </p:cNvSpPr>
          <p:nvPr>
            <p:ph type="body" idx="4294967295"/>
          </p:nvPr>
        </p:nvSpPr>
        <p:spPr>
          <a:xfrm>
            <a:off x="152400" y="1835250"/>
            <a:ext cx="11353800" cy="4351338"/>
          </a:xfrm>
        </p:spPr>
        <p:txBody>
          <a:bodyPr/>
          <a:lstStyle/>
          <a:p>
            <a:pPr marL="609600" indent="-609600">
              <a:lnSpc>
                <a:spcPct val="120000"/>
              </a:lnSpc>
              <a:buFont typeface="Wingdings 2" pitchFamily="18" charset="2"/>
              <a:buAutoNum type="arabicPeriod"/>
            </a:pPr>
            <a:r>
              <a:rPr lang="en-US" altLang="en-US" dirty="0"/>
              <a:t>You should quit smoking. Don’t you realize how bad it is for your health?</a:t>
            </a:r>
          </a:p>
          <a:p>
            <a:pPr marL="609600" indent="-609600">
              <a:lnSpc>
                <a:spcPct val="120000"/>
              </a:lnSpc>
              <a:buNone/>
            </a:pPr>
            <a:endParaRPr lang="en-US" altLang="en-US" dirty="0"/>
          </a:p>
          <a:p>
            <a:pPr marL="609600" indent="-609600">
              <a:lnSpc>
                <a:spcPct val="120000"/>
              </a:lnSpc>
              <a:buFont typeface="Wingdings 2" pitchFamily="18" charset="2"/>
              <a:buAutoNum type="arabicPeriod" startAt="2"/>
            </a:pPr>
            <a:r>
              <a:rPr lang="en-US" altLang="en-US" dirty="0"/>
              <a:t>Do not read beauty magazines. They will make you feel ugly. (Mary </a:t>
            </a:r>
            <a:r>
              <a:rPr lang="en-US" altLang="en-US" dirty="0" err="1"/>
              <a:t>Schmich</a:t>
            </a:r>
            <a:r>
              <a:rPr lang="en-US" altLang="en-US" dirty="0"/>
              <a:t>.)</a:t>
            </a:r>
          </a:p>
        </p:txBody>
      </p:sp>
      <p:sp>
        <p:nvSpPr>
          <p:cNvPr id="32772" name="AutoShape 4"/>
          <p:cNvSpPr>
            <a:spLocks noChangeArrowheads="1"/>
          </p:cNvSpPr>
          <p:nvPr/>
        </p:nvSpPr>
        <p:spPr bwMode="auto">
          <a:xfrm>
            <a:off x="97055" y="2683843"/>
            <a:ext cx="304800" cy="228600"/>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
        <p:nvSpPr>
          <p:cNvPr id="5" name="AutoShape 4">
            <a:extLst>
              <a:ext uri="{FF2B5EF4-FFF2-40B4-BE49-F238E27FC236}">
                <a16:creationId xmlns:a16="http://schemas.microsoft.com/office/drawing/2014/main" id="{87011773-2012-4648-9802-2F1D12C2992A}"/>
              </a:ext>
            </a:extLst>
          </p:cNvPr>
          <p:cNvSpPr>
            <a:spLocks noChangeArrowheads="1"/>
          </p:cNvSpPr>
          <p:nvPr/>
        </p:nvSpPr>
        <p:spPr bwMode="auto">
          <a:xfrm>
            <a:off x="87429" y="4613224"/>
            <a:ext cx="304800" cy="228600"/>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Tree>
    <p:extLst>
      <p:ext uri="{BB962C8B-B14F-4D97-AF65-F5344CB8AC3E}">
        <p14:creationId xmlns:p14="http://schemas.microsoft.com/office/powerpoint/2010/main" val="2851104932"/>
      </p:ext>
    </p:extLst>
  </p:cSld>
  <p:clrMapOvr>
    <a:masterClrMapping/>
  </p:clrMapOvr>
  <p:transition spd="med">
    <p:diamon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type="body" idx="4294967295"/>
          </p:nvPr>
        </p:nvSpPr>
        <p:spPr>
          <a:xfrm>
            <a:off x="545431" y="1426897"/>
            <a:ext cx="11646569" cy="3352598"/>
          </a:xfrm>
        </p:spPr>
        <p:txBody>
          <a:bodyPr/>
          <a:lstStyle/>
          <a:p>
            <a:pPr marL="609600" indent="-609600">
              <a:lnSpc>
                <a:spcPct val="120000"/>
              </a:lnSpc>
              <a:buFont typeface="Wingdings 2" pitchFamily="18" charset="2"/>
              <a:buAutoNum type="arabicPeriod"/>
            </a:pPr>
            <a:r>
              <a:rPr lang="en-US" altLang="en-US" dirty="0"/>
              <a:t>You should quit smoking. Don’t you realize how bad it is for your health?</a:t>
            </a:r>
          </a:p>
          <a:p>
            <a:pPr marL="609600" indent="-609600">
              <a:lnSpc>
                <a:spcPct val="120000"/>
              </a:lnSpc>
              <a:buNone/>
            </a:pPr>
            <a:r>
              <a:rPr lang="en-US" altLang="en-US" dirty="0"/>
              <a:t>	</a:t>
            </a:r>
            <a:r>
              <a:rPr lang="en-US" altLang="en-US" sz="2400" dirty="0"/>
              <a:t>This rhetorical question is in fact a statement: </a:t>
            </a:r>
            <a:r>
              <a:rPr lang="en-US" altLang="en-US" sz="2400" dirty="0">
                <a:solidFill>
                  <a:srgbClr val="FF0000"/>
                </a:solidFill>
              </a:rPr>
              <a:t>Smoking is bad for heath.</a:t>
            </a:r>
          </a:p>
          <a:p>
            <a:pPr marL="609600" indent="-609600">
              <a:lnSpc>
                <a:spcPct val="120000"/>
              </a:lnSpc>
              <a:buFont typeface="Wingdings 2" pitchFamily="18" charset="2"/>
              <a:buAutoNum type="arabicPeriod" startAt="2"/>
            </a:pPr>
            <a:r>
              <a:rPr lang="en-US" altLang="en-US" dirty="0"/>
              <a:t>Do not read beauty magazines. They will make you feel ugly. (Mary </a:t>
            </a:r>
            <a:r>
              <a:rPr lang="en-US" altLang="en-US" dirty="0" err="1"/>
              <a:t>Schmich</a:t>
            </a:r>
            <a:r>
              <a:rPr lang="en-US" altLang="en-US" dirty="0"/>
              <a:t>.)</a:t>
            </a:r>
          </a:p>
          <a:p>
            <a:pPr marL="990600" lvl="1" indent="-533400">
              <a:lnSpc>
                <a:spcPct val="120000"/>
              </a:lnSpc>
              <a:buNone/>
            </a:pPr>
            <a:r>
              <a:rPr lang="en-US" altLang="en-US" dirty="0"/>
              <a:t>  This imperative is in fact a statement: </a:t>
            </a:r>
            <a:r>
              <a:rPr lang="en-US" altLang="en-US" dirty="0">
                <a:solidFill>
                  <a:srgbClr val="FF0000"/>
                </a:solidFill>
              </a:rPr>
              <a:t>You should not read beauty magazines.</a:t>
            </a:r>
          </a:p>
        </p:txBody>
      </p:sp>
      <p:sp>
        <p:nvSpPr>
          <p:cNvPr id="33795" name="AutoShape 4"/>
          <p:cNvSpPr>
            <a:spLocks noChangeArrowheads="1"/>
          </p:cNvSpPr>
          <p:nvPr/>
        </p:nvSpPr>
        <p:spPr bwMode="auto">
          <a:xfrm>
            <a:off x="545431" y="2237873"/>
            <a:ext cx="304800" cy="228600"/>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
        <p:nvSpPr>
          <p:cNvPr id="33796" name="AutoShape 5"/>
          <p:cNvSpPr>
            <a:spLocks noChangeArrowheads="1"/>
          </p:cNvSpPr>
          <p:nvPr/>
        </p:nvSpPr>
        <p:spPr bwMode="auto">
          <a:xfrm>
            <a:off x="532196" y="3973571"/>
            <a:ext cx="304800" cy="228600"/>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
        <p:nvSpPr>
          <p:cNvPr id="33797" name="Rectangle 10"/>
          <p:cNvSpPr>
            <a:spLocks noGrp="1"/>
          </p:cNvSpPr>
          <p:nvPr>
            <p:ph type="title" idx="4294967295"/>
          </p:nvPr>
        </p:nvSpPr>
        <p:spPr bwMode="auto">
          <a:xfrm>
            <a:off x="1145406" y="232575"/>
            <a:ext cx="9673389"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r>
              <a:rPr lang="en-US" altLang="en-US" sz="3200" b="1" dirty="0">
                <a:latin typeface="Arial" panose="020B0604020202020204" pitchFamily="34" charset="0"/>
                <a:cs typeface="Arial" panose="020B0604020202020204" pitchFamily="34" charset="0"/>
              </a:rPr>
              <a:t>Be critical with </a:t>
            </a:r>
            <a:r>
              <a:rPr lang="en-US" altLang="en-US" sz="3200" b="1" dirty="0" err="1">
                <a:latin typeface="Arial" panose="020B0604020202020204" pitchFamily="34" charset="0"/>
                <a:cs typeface="Arial" panose="020B0604020202020204" pitchFamily="34" charset="0"/>
              </a:rPr>
              <a:t>nonstatement</a:t>
            </a:r>
            <a:r>
              <a:rPr lang="en-US" altLang="en-US" sz="3200" b="1" dirty="0">
                <a:latin typeface="Arial" panose="020B0604020202020204" pitchFamily="34" charset="0"/>
                <a:cs typeface="Arial" panose="020B0604020202020204" pitchFamily="34" charset="0"/>
              </a:rPr>
              <a:t>-looking sentences</a:t>
            </a:r>
          </a:p>
        </p:txBody>
      </p:sp>
      <p:sp>
        <p:nvSpPr>
          <p:cNvPr id="2" name="TextBox 1">
            <a:extLst>
              <a:ext uri="{FF2B5EF4-FFF2-40B4-BE49-F238E27FC236}">
                <a16:creationId xmlns:a16="http://schemas.microsoft.com/office/drawing/2014/main" id="{B516A703-FEA3-42CA-8662-6D11DD45D62A}"/>
              </a:ext>
            </a:extLst>
          </p:cNvPr>
          <p:cNvSpPr txBox="1"/>
          <p:nvPr/>
        </p:nvSpPr>
        <p:spPr>
          <a:xfrm>
            <a:off x="1252085" y="5169277"/>
            <a:ext cx="10076850" cy="589072"/>
          </a:xfrm>
          <a:prstGeom prst="rect">
            <a:avLst/>
          </a:prstGeom>
          <a:noFill/>
        </p:spPr>
        <p:txBody>
          <a:bodyPr wrap="square" rtlCol="0">
            <a:spAutoFit/>
          </a:bodyPr>
          <a:lstStyle/>
          <a:p>
            <a:pPr>
              <a:lnSpc>
                <a:spcPct val="150000"/>
              </a:lnSpc>
            </a:pPr>
            <a:r>
              <a:rPr lang="en-US" sz="2400" b="1" dirty="0">
                <a:solidFill>
                  <a:srgbClr val="0070C0"/>
                </a:solidFill>
              </a:rPr>
              <a:t>Consider the </a:t>
            </a:r>
            <a:r>
              <a:rPr lang="en-US" sz="2400" b="1" u="sng" dirty="0">
                <a:solidFill>
                  <a:srgbClr val="0070C0"/>
                </a:solidFill>
              </a:rPr>
              <a:t>meaning</a:t>
            </a:r>
            <a:r>
              <a:rPr lang="en-US" sz="2400" b="1" dirty="0">
                <a:solidFill>
                  <a:srgbClr val="0070C0"/>
                </a:solidFill>
              </a:rPr>
              <a:t>, not </a:t>
            </a:r>
            <a:r>
              <a:rPr lang="en-US" sz="2400" b="1" u="sng" dirty="0">
                <a:solidFill>
                  <a:srgbClr val="0070C0"/>
                </a:solidFill>
              </a:rPr>
              <a:t>form</a:t>
            </a:r>
            <a:r>
              <a:rPr lang="en-US" sz="2400" b="1" dirty="0">
                <a:solidFill>
                  <a:srgbClr val="0070C0"/>
                </a:solidFill>
              </a:rPr>
              <a:t>, to decide on a statement or non-statement. </a:t>
            </a:r>
          </a:p>
        </p:txBody>
      </p:sp>
      <p:sp>
        <p:nvSpPr>
          <p:cNvPr id="7" name="AutoShape 5">
            <a:extLst>
              <a:ext uri="{FF2B5EF4-FFF2-40B4-BE49-F238E27FC236}">
                <a16:creationId xmlns:a16="http://schemas.microsoft.com/office/drawing/2014/main" id="{40DDD40E-A3E7-4807-8C89-03135F887650}"/>
              </a:ext>
            </a:extLst>
          </p:cNvPr>
          <p:cNvSpPr>
            <a:spLocks noChangeArrowheads="1"/>
          </p:cNvSpPr>
          <p:nvPr/>
        </p:nvSpPr>
        <p:spPr bwMode="auto">
          <a:xfrm>
            <a:off x="468028" y="5422592"/>
            <a:ext cx="459606" cy="335757"/>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Tree>
    <p:extLst>
      <p:ext uri="{BB962C8B-B14F-4D97-AF65-F5344CB8AC3E}">
        <p14:creationId xmlns:p14="http://schemas.microsoft.com/office/powerpoint/2010/main" val="3737118793"/>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746">
                                            <p:txEl>
                                              <p:pRg st="1" end="1"/>
                                            </p:txEl>
                                          </p:spTgt>
                                        </p:tgtEl>
                                        <p:attrNameLst>
                                          <p:attrName>style.visibility</p:attrName>
                                        </p:attrNameLst>
                                      </p:cBhvr>
                                      <p:to>
                                        <p:strVal val="visible"/>
                                      </p:to>
                                    </p:set>
                                    <p:animEffect transition="in" filter="checkerboard(across)">
                                      <p:cBhvr>
                                        <p:cTn id="7" dur="500"/>
                                        <p:tgtEl>
                                          <p:spTgt spid="3174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1746">
                                            <p:txEl>
                                              <p:pRg st="3" end="3"/>
                                            </p:txEl>
                                          </p:spTgt>
                                        </p:tgtEl>
                                        <p:attrNameLst>
                                          <p:attrName>style.visibility</p:attrName>
                                        </p:attrNameLst>
                                      </p:cBhvr>
                                      <p:to>
                                        <p:strVal val="visible"/>
                                      </p:to>
                                    </p:set>
                                    <p:animEffect transition="in" filter="checkerboard(across)">
                                      <p:cBhvr>
                                        <p:cTn id="12" dur="500"/>
                                        <p:tgtEl>
                                          <p:spTgt spid="3174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bwMode="auto">
          <a:xfrm>
            <a:off x="1453414" y="2705100"/>
            <a:ext cx="10019899"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0000"/>
          </a:bodyPr>
          <a:lstStyle/>
          <a:p>
            <a:r>
              <a:rPr lang="en-US" altLang="en-US" b="1" cap="none" dirty="0">
                <a:effectLst/>
                <a:latin typeface="Arial" panose="020B0604020202020204" pitchFamily="34" charset="0"/>
                <a:cs typeface="Arial" panose="020B0604020202020204" pitchFamily="34" charset="0"/>
              </a:rPr>
              <a:t>Only statements are used in arguments.  </a:t>
            </a:r>
          </a:p>
        </p:txBody>
      </p:sp>
      <p:sp>
        <p:nvSpPr>
          <p:cNvPr id="23555" name="AutoShape 4"/>
          <p:cNvSpPr>
            <a:spLocks noChangeArrowheads="1"/>
          </p:cNvSpPr>
          <p:nvPr/>
        </p:nvSpPr>
        <p:spPr bwMode="auto">
          <a:xfrm>
            <a:off x="810126" y="2923674"/>
            <a:ext cx="533400" cy="381000"/>
          </a:xfrm>
          <a:prstGeom prst="rightArrow">
            <a:avLst>
              <a:gd name="adj1" fmla="val 50000"/>
              <a:gd name="adj2" fmla="val 35000"/>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Tree>
  </p:cSld>
  <p:clrMapOvr>
    <a:masterClrMapping/>
  </p:clrMapOvr>
  <p:transition spd="med">
    <p:diamon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0139" y="1066801"/>
            <a:ext cx="11232681" cy="1001364"/>
          </a:xfrm>
          <a:prstGeom prst="rect">
            <a:avLst/>
          </a:prstGeom>
        </p:spPr>
        <p:txBody>
          <a:bodyPr vert="horz" wrap="square" lIns="0" tIns="12700" rIns="0" bIns="0" rtlCol="0">
            <a:spAutoFit/>
          </a:bodyPr>
          <a:lstStyle/>
          <a:p>
            <a:pPr marL="12700" marR="5080">
              <a:lnSpc>
                <a:spcPct val="120000"/>
              </a:lnSpc>
              <a:spcBef>
                <a:spcPts val="100"/>
              </a:spcBef>
            </a:pPr>
            <a:r>
              <a:rPr sz="2800" spc="-5" dirty="0">
                <a:solidFill>
                  <a:srgbClr val="080808"/>
                </a:solidFill>
                <a:latin typeface="Arial"/>
                <a:cs typeface="Arial"/>
              </a:rPr>
              <a:t>A number of students </a:t>
            </a:r>
            <a:r>
              <a:rPr lang="vi-VN" sz="2800" spc="-5" dirty="0">
                <a:solidFill>
                  <a:srgbClr val="080808"/>
                </a:solidFill>
                <a:latin typeface="Arial"/>
                <a:cs typeface="Arial"/>
              </a:rPr>
              <a:t>in </a:t>
            </a:r>
            <a:r>
              <a:rPr lang="vi-VN" sz="2800" spc="-5" dirty="0" err="1">
                <a:solidFill>
                  <a:srgbClr val="080808"/>
                </a:solidFill>
                <a:latin typeface="Arial"/>
                <a:cs typeface="Arial"/>
              </a:rPr>
              <a:t>this</a:t>
            </a:r>
            <a:r>
              <a:rPr lang="vi-VN" sz="2800" spc="-5" dirty="0">
                <a:solidFill>
                  <a:srgbClr val="080808"/>
                </a:solidFill>
                <a:latin typeface="Arial"/>
                <a:cs typeface="Arial"/>
              </a:rPr>
              <a:t> </a:t>
            </a:r>
            <a:r>
              <a:rPr lang="vi-VN" sz="2800" spc="-5" dirty="0" err="1">
                <a:solidFill>
                  <a:srgbClr val="080808"/>
                </a:solidFill>
                <a:latin typeface="Arial"/>
                <a:cs typeface="Arial"/>
              </a:rPr>
              <a:t>class</a:t>
            </a:r>
            <a:r>
              <a:rPr lang="en-US" sz="2800" spc="-5" dirty="0">
                <a:solidFill>
                  <a:srgbClr val="080808"/>
                </a:solidFill>
                <a:latin typeface="Arial"/>
                <a:cs typeface="Arial"/>
              </a:rPr>
              <a:t> </a:t>
            </a:r>
            <a:r>
              <a:rPr sz="2800" spc="-5" dirty="0">
                <a:solidFill>
                  <a:srgbClr val="080808"/>
                </a:solidFill>
                <a:latin typeface="Arial"/>
                <a:cs typeface="Arial"/>
              </a:rPr>
              <a:t>are </a:t>
            </a:r>
            <a:r>
              <a:rPr sz="2800" dirty="0">
                <a:solidFill>
                  <a:srgbClr val="080808"/>
                </a:solidFill>
                <a:latin typeface="Arial"/>
                <a:cs typeface="Arial"/>
              </a:rPr>
              <a:t>interested </a:t>
            </a:r>
            <a:r>
              <a:rPr sz="2800" spc="-5" dirty="0">
                <a:solidFill>
                  <a:srgbClr val="080808"/>
                </a:solidFill>
                <a:latin typeface="Arial"/>
                <a:cs typeface="Arial"/>
              </a:rPr>
              <a:t>in </a:t>
            </a:r>
            <a:r>
              <a:rPr lang="en-US" sz="2800" dirty="0">
                <a:solidFill>
                  <a:srgbClr val="080808"/>
                </a:solidFill>
                <a:latin typeface="Arial"/>
                <a:cs typeface="Arial"/>
              </a:rPr>
              <a:t>C</a:t>
            </a:r>
            <a:r>
              <a:rPr sz="2800" dirty="0">
                <a:solidFill>
                  <a:srgbClr val="080808"/>
                </a:solidFill>
                <a:latin typeface="Arial"/>
                <a:cs typeface="Arial"/>
              </a:rPr>
              <a:t>ritical </a:t>
            </a:r>
            <a:r>
              <a:rPr lang="en-US" sz="2800" dirty="0">
                <a:solidFill>
                  <a:srgbClr val="080808"/>
                </a:solidFill>
                <a:latin typeface="Arial"/>
                <a:cs typeface="Arial"/>
              </a:rPr>
              <a:t>T</a:t>
            </a:r>
            <a:r>
              <a:rPr sz="2800" dirty="0">
                <a:solidFill>
                  <a:srgbClr val="080808"/>
                </a:solidFill>
                <a:latin typeface="Arial"/>
                <a:cs typeface="Arial"/>
              </a:rPr>
              <a:t>hinking. </a:t>
            </a:r>
            <a:r>
              <a:rPr lang="en-US" sz="2800" spc="-5" dirty="0">
                <a:solidFill>
                  <a:srgbClr val="C00000"/>
                </a:solidFill>
                <a:latin typeface="Arial"/>
                <a:cs typeface="Arial"/>
              </a:rPr>
              <a:t>So, p</a:t>
            </a:r>
            <a:r>
              <a:rPr sz="2800" spc="-5" dirty="0">
                <a:solidFill>
                  <a:srgbClr val="C00000"/>
                </a:solidFill>
                <a:latin typeface="Arial"/>
                <a:cs typeface="Arial"/>
              </a:rPr>
              <a:t>robably all students want to develop </a:t>
            </a:r>
            <a:r>
              <a:rPr sz="2800" dirty="0">
                <a:solidFill>
                  <a:srgbClr val="C00000"/>
                </a:solidFill>
                <a:latin typeface="Arial"/>
                <a:cs typeface="Arial"/>
              </a:rPr>
              <a:t>this reasoning</a:t>
            </a:r>
            <a:r>
              <a:rPr sz="2800" spc="-5" dirty="0">
                <a:solidFill>
                  <a:srgbClr val="C00000"/>
                </a:solidFill>
                <a:latin typeface="Arial"/>
                <a:cs typeface="Arial"/>
              </a:rPr>
              <a:t> </a:t>
            </a:r>
            <a:r>
              <a:rPr sz="2800" spc="5" dirty="0">
                <a:solidFill>
                  <a:srgbClr val="C00000"/>
                </a:solidFill>
                <a:latin typeface="Arial"/>
                <a:cs typeface="Arial"/>
              </a:rPr>
              <a:t>skill.</a:t>
            </a:r>
            <a:endParaRPr sz="3100" dirty="0">
              <a:latin typeface="Times New Roman"/>
              <a:cs typeface="Times New Roman"/>
            </a:endParaRPr>
          </a:p>
        </p:txBody>
      </p:sp>
      <p:sp>
        <p:nvSpPr>
          <p:cNvPr id="4" name="Rectangle 3"/>
          <p:cNvSpPr/>
          <p:nvPr/>
        </p:nvSpPr>
        <p:spPr>
          <a:xfrm>
            <a:off x="404261" y="2890809"/>
            <a:ext cx="9269127" cy="1078950"/>
          </a:xfrm>
          <a:prstGeom prst="rect">
            <a:avLst/>
          </a:prstGeom>
        </p:spPr>
        <p:txBody>
          <a:bodyPr wrap="square">
            <a:spAutoFit/>
          </a:bodyPr>
          <a:lstStyle/>
          <a:p>
            <a:pPr marL="12700" marR="836930">
              <a:lnSpc>
                <a:spcPct val="120000"/>
              </a:lnSpc>
              <a:spcBef>
                <a:spcPts val="1814"/>
              </a:spcBef>
              <a:tabLst>
                <a:tab pos="231140" algn="l"/>
              </a:tabLst>
            </a:pPr>
            <a:r>
              <a:rPr lang="en-US" sz="2800" spc="-5" dirty="0">
                <a:solidFill>
                  <a:srgbClr val="080808"/>
                </a:solidFill>
                <a:latin typeface="Arial"/>
                <a:cs typeface="Arial"/>
              </a:rPr>
              <a:t>A number of students in this class are </a:t>
            </a:r>
            <a:r>
              <a:rPr lang="en-US" sz="2800" dirty="0">
                <a:solidFill>
                  <a:srgbClr val="080808"/>
                </a:solidFill>
                <a:latin typeface="Arial"/>
                <a:cs typeface="Arial"/>
              </a:rPr>
              <a:t>interested </a:t>
            </a:r>
            <a:r>
              <a:rPr lang="en-US" sz="2800" spc="-5" dirty="0">
                <a:solidFill>
                  <a:srgbClr val="080808"/>
                </a:solidFill>
                <a:latin typeface="Arial"/>
                <a:cs typeface="Arial"/>
              </a:rPr>
              <a:t>in </a:t>
            </a:r>
            <a:r>
              <a:rPr lang="en-US" sz="2800" dirty="0">
                <a:solidFill>
                  <a:srgbClr val="080808"/>
                </a:solidFill>
                <a:latin typeface="Arial"/>
                <a:cs typeface="Arial"/>
              </a:rPr>
              <a:t>Critical Thinking.</a:t>
            </a:r>
            <a:endParaRPr lang="en-US" sz="2800" dirty="0">
              <a:solidFill>
                <a:prstClr val="black"/>
              </a:solidFill>
              <a:latin typeface="Arial"/>
              <a:cs typeface="Arial"/>
            </a:endParaRPr>
          </a:p>
        </p:txBody>
      </p:sp>
      <p:sp>
        <p:nvSpPr>
          <p:cNvPr id="5" name="Rectangle 4"/>
          <p:cNvSpPr/>
          <p:nvPr/>
        </p:nvSpPr>
        <p:spPr>
          <a:xfrm>
            <a:off x="510139" y="4638122"/>
            <a:ext cx="8662738" cy="1078950"/>
          </a:xfrm>
          <a:prstGeom prst="rect">
            <a:avLst/>
          </a:prstGeom>
        </p:spPr>
        <p:txBody>
          <a:bodyPr wrap="square">
            <a:spAutoFit/>
          </a:bodyPr>
          <a:lstStyle/>
          <a:p>
            <a:pPr marL="12700" marR="5080">
              <a:lnSpc>
                <a:spcPct val="120000"/>
              </a:lnSpc>
              <a:spcBef>
                <a:spcPts val="100"/>
              </a:spcBef>
            </a:pPr>
            <a:r>
              <a:rPr lang="en-US" sz="2800" spc="-5" dirty="0">
                <a:solidFill>
                  <a:srgbClr val="C00000"/>
                </a:solidFill>
                <a:latin typeface="Arial"/>
                <a:cs typeface="Arial"/>
              </a:rPr>
              <a:t>So, probably all students want to develop </a:t>
            </a:r>
            <a:r>
              <a:rPr lang="en-US" sz="2800" dirty="0">
                <a:solidFill>
                  <a:srgbClr val="C00000"/>
                </a:solidFill>
                <a:latin typeface="Arial"/>
                <a:cs typeface="Arial"/>
              </a:rPr>
              <a:t>this reasoning</a:t>
            </a:r>
            <a:r>
              <a:rPr lang="en-US" sz="2800" spc="-5" dirty="0">
                <a:solidFill>
                  <a:srgbClr val="C00000"/>
                </a:solidFill>
                <a:latin typeface="Arial"/>
                <a:cs typeface="Arial"/>
              </a:rPr>
              <a:t> </a:t>
            </a:r>
            <a:r>
              <a:rPr lang="en-US" sz="2800" spc="5" dirty="0">
                <a:solidFill>
                  <a:srgbClr val="C00000"/>
                </a:solidFill>
                <a:latin typeface="Arial"/>
                <a:cs typeface="Arial"/>
              </a:rPr>
              <a:t>skill.</a:t>
            </a:r>
            <a:endParaRPr lang="en-US" sz="2800" dirty="0">
              <a:latin typeface="Arial"/>
              <a:cs typeface="Arial"/>
            </a:endParaRPr>
          </a:p>
        </p:txBody>
      </p:sp>
      <p:sp>
        <p:nvSpPr>
          <p:cNvPr id="6" name="Rectangle 5"/>
          <p:cNvSpPr/>
          <p:nvPr/>
        </p:nvSpPr>
        <p:spPr>
          <a:xfrm>
            <a:off x="10161355" y="2904671"/>
            <a:ext cx="1990225" cy="561885"/>
          </a:xfrm>
          <a:prstGeom prst="rect">
            <a:avLst/>
          </a:prstGeom>
        </p:spPr>
        <p:txBody>
          <a:bodyPr wrap="square">
            <a:spAutoFit/>
          </a:bodyPr>
          <a:lstStyle/>
          <a:p>
            <a:pPr marL="12700" marR="836930">
              <a:lnSpc>
                <a:spcPct val="120000"/>
              </a:lnSpc>
              <a:spcBef>
                <a:spcPts val="1814"/>
              </a:spcBef>
              <a:tabLst>
                <a:tab pos="231140" algn="l"/>
              </a:tabLst>
            </a:pPr>
            <a:r>
              <a:rPr lang="en-US" sz="2800" b="1" spc="-5" dirty="0">
                <a:solidFill>
                  <a:srgbClr val="080808"/>
                </a:solidFill>
                <a:latin typeface="Arial"/>
                <a:cs typeface="Arial"/>
              </a:rPr>
              <a:t>Fact</a:t>
            </a:r>
            <a:endParaRPr lang="en-US" sz="2800" dirty="0">
              <a:solidFill>
                <a:prstClr val="black"/>
              </a:solidFill>
              <a:latin typeface="Arial"/>
              <a:cs typeface="Arial"/>
            </a:endParaRPr>
          </a:p>
        </p:txBody>
      </p:sp>
      <p:sp>
        <p:nvSpPr>
          <p:cNvPr id="7" name="Rectangle 6"/>
          <p:cNvSpPr/>
          <p:nvPr/>
        </p:nvSpPr>
        <p:spPr>
          <a:xfrm>
            <a:off x="9689716" y="4776666"/>
            <a:ext cx="1536318" cy="523220"/>
          </a:xfrm>
          <a:prstGeom prst="rect">
            <a:avLst/>
          </a:prstGeom>
        </p:spPr>
        <p:txBody>
          <a:bodyPr wrap="none">
            <a:spAutoFit/>
          </a:bodyPr>
          <a:lstStyle/>
          <a:p>
            <a:pPr lvl="0"/>
            <a:r>
              <a:rPr lang="en-US" sz="2800" b="1" spc="-5" dirty="0">
                <a:solidFill>
                  <a:srgbClr val="FF0000"/>
                </a:solidFill>
                <a:latin typeface="Arial"/>
                <a:cs typeface="Arial"/>
              </a:rPr>
              <a:t>Opinion</a:t>
            </a:r>
            <a:endParaRPr lang="en-US" dirty="0">
              <a:solidFill>
                <a:srgbClr val="FF0000"/>
              </a:solidFill>
            </a:endParaRPr>
          </a:p>
        </p:txBody>
      </p:sp>
      <p:sp>
        <p:nvSpPr>
          <p:cNvPr id="9" name="TextBox 8">
            <a:extLst>
              <a:ext uri="{FF2B5EF4-FFF2-40B4-BE49-F238E27FC236}">
                <a16:creationId xmlns:a16="http://schemas.microsoft.com/office/drawing/2014/main" id="{155FFE46-12F6-4A89-8DC2-F578F6899476}"/>
              </a:ext>
            </a:extLst>
          </p:cNvPr>
          <p:cNvSpPr txBox="1"/>
          <p:nvPr/>
        </p:nvSpPr>
        <p:spPr>
          <a:xfrm>
            <a:off x="4038600" y="275050"/>
            <a:ext cx="4605688" cy="461665"/>
          </a:xfrm>
          <a:prstGeom prst="rect">
            <a:avLst/>
          </a:prstGeom>
          <a:noFill/>
        </p:spPr>
        <p:txBody>
          <a:bodyPr wrap="square">
            <a:spAutoFit/>
          </a:bodyPr>
          <a:lstStyle/>
          <a:p>
            <a:pPr marL="12700" algn="ctr">
              <a:spcBef>
                <a:spcPts val="100"/>
              </a:spcBef>
            </a:pPr>
            <a:r>
              <a:rPr lang="en-US" sz="2400" b="1" spc="-5" dirty="0">
                <a:solidFill>
                  <a:srgbClr val="120479"/>
                </a:solidFill>
                <a:latin typeface="Arial"/>
                <a:cs typeface="Arial"/>
              </a:rPr>
              <a:t>WHAT </a:t>
            </a:r>
            <a:r>
              <a:rPr lang="en-US" sz="2400" b="1" dirty="0">
                <a:solidFill>
                  <a:srgbClr val="120479"/>
                </a:solidFill>
                <a:latin typeface="Arial"/>
                <a:cs typeface="Arial"/>
              </a:rPr>
              <a:t>IS </a:t>
            </a:r>
            <a:r>
              <a:rPr lang="en-US" sz="2400" b="1" spc="-5" dirty="0">
                <a:solidFill>
                  <a:srgbClr val="120479"/>
                </a:solidFill>
                <a:latin typeface="Arial"/>
                <a:cs typeface="Arial"/>
              </a:rPr>
              <a:t>AN</a:t>
            </a:r>
            <a:r>
              <a:rPr lang="en-US" sz="2400" b="1" spc="-25" dirty="0">
                <a:solidFill>
                  <a:srgbClr val="120479"/>
                </a:solidFill>
                <a:latin typeface="Arial"/>
                <a:cs typeface="Arial"/>
              </a:rPr>
              <a:t> </a:t>
            </a:r>
            <a:r>
              <a:rPr lang="en-US" sz="2400" b="1" spc="-5" dirty="0">
                <a:solidFill>
                  <a:srgbClr val="120479"/>
                </a:solidFill>
                <a:latin typeface="Arial"/>
                <a:cs typeface="Arial"/>
              </a:rPr>
              <a:t>ARGUMENT?</a:t>
            </a:r>
            <a:endParaRPr lang="en-US" sz="2400" b="1" dirty="0">
              <a:latin typeface="Arial"/>
              <a:cs typeface="Arial"/>
            </a:endParaRPr>
          </a:p>
        </p:txBody>
      </p:sp>
      <p:sp>
        <p:nvSpPr>
          <p:cNvPr id="3" name="TextBox 2">
            <a:extLst>
              <a:ext uri="{FF2B5EF4-FFF2-40B4-BE49-F238E27FC236}">
                <a16:creationId xmlns:a16="http://schemas.microsoft.com/office/drawing/2014/main" id="{8F94CBAD-4A91-40A3-B4A3-24D8C58576A3}"/>
              </a:ext>
            </a:extLst>
          </p:cNvPr>
          <p:cNvSpPr txBox="1"/>
          <p:nvPr/>
        </p:nvSpPr>
        <p:spPr>
          <a:xfrm>
            <a:off x="404261" y="6070945"/>
            <a:ext cx="11232682" cy="461665"/>
          </a:xfrm>
          <a:prstGeom prst="rect">
            <a:avLst/>
          </a:prstGeom>
          <a:noFill/>
        </p:spPr>
        <p:txBody>
          <a:bodyPr wrap="square" rtlCol="0">
            <a:spAutoFit/>
          </a:bodyPr>
          <a:lstStyle/>
          <a:p>
            <a:r>
              <a:rPr lang="en-US" sz="2400" b="1" dirty="0"/>
              <a:t>This is an </a:t>
            </a:r>
            <a:r>
              <a:rPr lang="en-US" sz="2400" dirty="0"/>
              <a:t>argument</a:t>
            </a:r>
            <a:r>
              <a:rPr lang="en-US" sz="2400" b="1" dirty="0"/>
              <a:t> in which the speaker uses a fact to support his/her opinion.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636" y="909993"/>
            <a:ext cx="11049801" cy="1608069"/>
          </a:xfrm>
          <a:prstGeom prst="rect">
            <a:avLst/>
          </a:prstGeom>
        </p:spPr>
        <p:txBody>
          <a:bodyPr vert="horz" wrap="square" lIns="0" tIns="12700" rIns="0" bIns="0" rtlCol="0">
            <a:spAutoFit/>
          </a:bodyPr>
          <a:lstStyle/>
          <a:p>
            <a:pPr marL="12700" marR="5080">
              <a:lnSpc>
                <a:spcPct val="150000"/>
              </a:lnSpc>
              <a:spcBef>
                <a:spcPts val="100"/>
              </a:spcBef>
            </a:pPr>
            <a:r>
              <a:rPr lang="en-US" sz="2400" spc="-5" dirty="0">
                <a:solidFill>
                  <a:srgbClr val="080808"/>
                </a:solidFill>
                <a:latin typeface="Arial"/>
                <a:cs typeface="Arial"/>
              </a:rPr>
              <a:t>Dr. K, Director of National Institute of Public Health, said in an interview that people should </a:t>
            </a:r>
            <a:r>
              <a:rPr lang="vi-VN" sz="2400" spc="-5" dirty="0" err="1">
                <a:solidFill>
                  <a:srgbClr val="080808"/>
                </a:solidFill>
                <a:latin typeface="Arial"/>
                <a:cs typeface="Arial"/>
              </a:rPr>
              <a:t>take</a:t>
            </a:r>
            <a:r>
              <a:rPr lang="vi-VN" sz="2400" spc="-5" dirty="0">
                <a:solidFill>
                  <a:srgbClr val="080808"/>
                </a:solidFill>
                <a:latin typeface="Arial"/>
                <a:cs typeface="Arial"/>
              </a:rPr>
              <a:t> the </a:t>
            </a:r>
            <a:r>
              <a:rPr lang="vi-VN" sz="2400" spc="-5" dirty="0" err="1">
                <a:solidFill>
                  <a:srgbClr val="080808"/>
                </a:solidFill>
                <a:latin typeface="Arial"/>
                <a:cs typeface="Arial"/>
              </a:rPr>
              <a:t>booster</a:t>
            </a:r>
            <a:r>
              <a:rPr lang="en-US" sz="2400" spc="-5" dirty="0">
                <a:solidFill>
                  <a:srgbClr val="080808"/>
                </a:solidFill>
                <a:latin typeface="Arial"/>
                <a:cs typeface="Arial"/>
              </a:rPr>
              <a:t> vaccines</a:t>
            </a:r>
            <a:r>
              <a:rPr lang="vi-VN" sz="2400" spc="-5" dirty="0">
                <a:solidFill>
                  <a:srgbClr val="080808"/>
                </a:solidFill>
                <a:latin typeface="Arial"/>
                <a:cs typeface="Arial"/>
              </a:rPr>
              <a:t> to </a:t>
            </a:r>
            <a:r>
              <a:rPr lang="vi-VN" sz="2400" spc="-5" dirty="0" err="1">
                <a:solidFill>
                  <a:srgbClr val="080808"/>
                </a:solidFill>
                <a:latin typeface="Arial"/>
                <a:cs typeface="Arial"/>
              </a:rPr>
              <a:t>have</a:t>
            </a:r>
            <a:r>
              <a:rPr lang="vi-VN" sz="2400" spc="-5" dirty="0">
                <a:solidFill>
                  <a:srgbClr val="080808"/>
                </a:solidFill>
                <a:latin typeface="Arial"/>
                <a:cs typeface="Arial"/>
              </a:rPr>
              <a:t> </a:t>
            </a:r>
            <a:r>
              <a:rPr lang="vi-VN" sz="2400" spc="-5" dirty="0" err="1">
                <a:solidFill>
                  <a:srgbClr val="080808"/>
                </a:solidFill>
                <a:latin typeface="Arial"/>
                <a:cs typeface="Arial"/>
              </a:rPr>
              <a:t>better</a:t>
            </a:r>
            <a:r>
              <a:rPr lang="vi-VN" sz="2400" spc="-5" dirty="0">
                <a:solidFill>
                  <a:srgbClr val="080808"/>
                </a:solidFill>
                <a:latin typeface="Arial"/>
                <a:cs typeface="Arial"/>
              </a:rPr>
              <a:t> </a:t>
            </a:r>
            <a:r>
              <a:rPr lang="vi-VN" sz="2400" spc="-5" dirty="0" err="1">
                <a:solidFill>
                  <a:srgbClr val="080808"/>
                </a:solidFill>
                <a:latin typeface="Arial"/>
                <a:cs typeface="Arial"/>
              </a:rPr>
              <a:t>protection</a:t>
            </a:r>
            <a:r>
              <a:rPr lang="vi-VN" sz="2400" spc="-5" dirty="0">
                <a:solidFill>
                  <a:srgbClr val="080808"/>
                </a:solidFill>
                <a:latin typeface="Arial"/>
                <a:cs typeface="Arial"/>
              </a:rPr>
              <a:t> </a:t>
            </a:r>
            <a:r>
              <a:rPr lang="vi-VN" sz="2400" spc="-5" dirty="0" err="1">
                <a:solidFill>
                  <a:srgbClr val="080808"/>
                </a:solidFill>
                <a:latin typeface="Arial"/>
                <a:cs typeface="Arial"/>
              </a:rPr>
              <a:t>against</a:t>
            </a:r>
            <a:r>
              <a:rPr lang="vi-VN" sz="2400" spc="-5" dirty="0">
                <a:solidFill>
                  <a:srgbClr val="080808"/>
                </a:solidFill>
                <a:latin typeface="Arial"/>
                <a:cs typeface="Arial"/>
              </a:rPr>
              <a:t> the </a:t>
            </a:r>
            <a:r>
              <a:rPr lang="vi-VN" sz="2400" spc="-5" dirty="0" err="1">
                <a:solidFill>
                  <a:srgbClr val="080808"/>
                </a:solidFill>
                <a:latin typeface="Arial"/>
                <a:cs typeface="Arial"/>
              </a:rPr>
              <a:t>virus</a:t>
            </a:r>
            <a:r>
              <a:rPr lang="vi-VN" sz="2400" spc="-5" dirty="0">
                <a:solidFill>
                  <a:srgbClr val="080808"/>
                </a:solidFill>
                <a:latin typeface="Arial"/>
                <a:cs typeface="Arial"/>
              </a:rPr>
              <a:t> </a:t>
            </a:r>
            <a:r>
              <a:rPr lang="vi-VN" sz="2400" spc="-5" dirty="0" err="1">
                <a:solidFill>
                  <a:srgbClr val="080808"/>
                </a:solidFill>
                <a:latin typeface="Arial"/>
                <a:cs typeface="Arial"/>
              </a:rPr>
              <a:t>variants</a:t>
            </a:r>
            <a:r>
              <a:rPr sz="2400" dirty="0">
                <a:solidFill>
                  <a:srgbClr val="080808"/>
                </a:solidFill>
                <a:latin typeface="Arial"/>
                <a:cs typeface="Arial"/>
              </a:rPr>
              <a:t>. </a:t>
            </a:r>
            <a:r>
              <a:rPr lang="en-US" sz="2400" spc="-5" dirty="0">
                <a:solidFill>
                  <a:srgbClr val="C00000"/>
                </a:solidFill>
                <a:latin typeface="Arial"/>
                <a:cs typeface="Arial"/>
              </a:rPr>
              <a:t>Therefore, I’ll take </a:t>
            </a:r>
            <a:r>
              <a:rPr lang="vi-VN" sz="2400" spc="-5" dirty="0">
                <a:solidFill>
                  <a:srgbClr val="C00000"/>
                </a:solidFill>
                <a:latin typeface="Arial"/>
                <a:cs typeface="Arial"/>
              </a:rPr>
              <a:t>the 3rd </a:t>
            </a:r>
            <a:r>
              <a:rPr lang="vi-VN" sz="2400" spc="-5" dirty="0" err="1">
                <a:solidFill>
                  <a:srgbClr val="C00000"/>
                </a:solidFill>
                <a:latin typeface="Arial"/>
                <a:cs typeface="Arial"/>
              </a:rPr>
              <a:t>booster</a:t>
            </a:r>
            <a:r>
              <a:rPr lang="vi-VN" sz="2400" spc="-5" dirty="0">
                <a:solidFill>
                  <a:srgbClr val="C00000"/>
                </a:solidFill>
                <a:latin typeface="Arial"/>
                <a:cs typeface="Arial"/>
              </a:rPr>
              <a:t> </a:t>
            </a:r>
            <a:r>
              <a:rPr lang="vi-VN" sz="2400" spc="-5" dirty="0" err="1">
                <a:solidFill>
                  <a:srgbClr val="C00000"/>
                </a:solidFill>
                <a:latin typeface="Arial"/>
                <a:cs typeface="Arial"/>
              </a:rPr>
              <a:t>vaccine</a:t>
            </a:r>
            <a:r>
              <a:rPr lang="vi-VN" sz="2400" spc="-5" dirty="0">
                <a:solidFill>
                  <a:srgbClr val="C00000"/>
                </a:solidFill>
                <a:latin typeface="Arial"/>
                <a:cs typeface="Arial"/>
              </a:rPr>
              <a:t> </a:t>
            </a:r>
            <a:r>
              <a:rPr lang="vi-VN" sz="2400" spc="-5" dirty="0" err="1">
                <a:solidFill>
                  <a:srgbClr val="C00000"/>
                </a:solidFill>
                <a:latin typeface="Arial"/>
                <a:cs typeface="Arial"/>
              </a:rPr>
              <a:t>and</a:t>
            </a:r>
            <a:r>
              <a:rPr lang="vi-VN" sz="2400" spc="-5" dirty="0">
                <a:solidFill>
                  <a:srgbClr val="C00000"/>
                </a:solidFill>
                <a:latin typeface="Arial"/>
                <a:cs typeface="Arial"/>
              </a:rPr>
              <a:t> </a:t>
            </a:r>
            <a:r>
              <a:rPr lang="vi-VN" sz="2400" spc="-5" dirty="0" err="1">
                <a:solidFill>
                  <a:srgbClr val="C00000"/>
                </a:solidFill>
                <a:latin typeface="Arial"/>
                <a:cs typeface="Arial"/>
              </a:rPr>
              <a:t>even</a:t>
            </a:r>
            <a:r>
              <a:rPr lang="vi-VN" sz="2400" spc="-5" dirty="0">
                <a:solidFill>
                  <a:srgbClr val="C00000"/>
                </a:solidFill>
                <a:latin typeface="Arial"/>
                <a:cs typeface="Arial"/>
              </a:rPr>
              <a:t> the </a:t>
            </a:r>
            <a:r>
              <a:rPr lang="vi-VN" sz="2400" spc="-5" dirty="0" err="1">
                <a:solidFill>
                  <a:srgbClr val="C00000"/>
                </a:solidFill>
                <a:latin typeface="Arial"/>
                <a:cs typeface="Arial"/>
              </a:rPr>
              <a:t>fourth</a:t>
            </a:r>
            <a:r>
              <a:rPr sz="2400" spc="5" dirty="0">
                <a:solidFill>
                  <a:srgbClr val="C00000"/>
                </a:solidFill>
                <a:latin typeface="Arial"/>
                <a:cs typeface="Arial"/>
              </a:rPr>
              <a:t>.</a:t>
            </a:r>
            <a:endParaRPr sz="2800" dirty="0">
              <a:latin typeface="Times New Roman"/>
              <a:cs typeface="Times New Roman"/>
            </a:endParaRPr>
          </a:p>
        </p:txBody>
      </p:sp>
      <p:sp>
        <p:nvSpPr>
          <p:cNvPr id="4" name="Rectangle 3"/>
          <p:cNvSpPr/>
          <p:nvPr/>
        </p:nvSpPr>
        <p:spPr>
          <a:xfrm>
            <a:off x="394637" y="3076136"/>
            <a:ext cx="9018870" cy="1287532"/>
          </a:xfrm>
          <a:prstGeom prst="rect">
            <a:avLst/>
          </a:prstGeom>
        </p:spPr>
        <p:txBody>
          <a:bodyPr wrap="square">
            <a:spAutoFit/>
          </a:bodyPr>
          <a:lstStyle/>
          <a:p>
            <a:pPr marL="12700" marR="836930">
              <a:lnSpc>
                <a:spcPct val="150000"/>
              </a:lnSpc>
              <a:spcBef>
                <a:spcPts val="1814"/>
              </a:spcBef>
              <a:tabLst>
                <a:tab pos="231140" algn="l"/>
              </a:tabLst>
            </a:pPr>
            <a:r>
              <a:rPr lang="en-US" spc="-5" dirty="0">
                <a:solidFill>
                  <a:srgbClr val="080808"/>
                </a:solidFill>
                <a:latin typeface="Arial"/>
                <a:cs typeface="Arial"/>
              </a:rPr>
              <a:t>Dr. K, Director of National Institute of Public Health, said in an interview that people should take the booster vaccines to have better protection against the virus variants</a:t>
            </a:r>
            <a:r>
              <a:rPr lang="en-US" dirty="0">
                <a:solidFill>
                  <a:srgbClr val="080808"/>
                </a:solidFill>
                <a:latin typeface="Arial"/>
                <a:cs typeface="Arial"/>
              </a:rPr>
              <a:t>.</a:t>
            </a:r>
            <a:endParaRPr lang="en-US" dirty="0">
              <a:solidFill>
                <a:prstClr val="black"/>
              </a:solidFill>
              <a:latin typeface="Arial"/>
              <a:cs typeface="Arial"/>
            </a:endParaRPr>
          </a:p>
        </p:txBody>
      </p:sp>
      <p:sp>
        <p:nvSpPr>
          <p:cNvPr id="5" name="Rectangle 4"/>
          <p:cNvSpPr/>
          <p:nvPr/>
        </p:nvSpPr>
        <p:spPr>
          <a:xfrm>
            <a:off x="394636" y="4852755"/>
            <a:ext cx="7764377" cy="394210"/>
          </a:xfrm>
          <a:prstGeom prst="rect">
            <a:avLst/>
          </a:prstGeom>
        </p:spPr>
        <p:txBody>
          <a:bodyPr wrap="square">
            <a:spAutoFit/>
          </a:bodyPr>
          <a:lstStyle/>
          <a:p>
            <a:pPr marL="12700" marR="5080">
              <a:lnSpc>
                <a:spcPct val="120000"/>
              </a:lnSpc>
              <a:spcBef>
                <a:spcPts val="100"/>
              </a:spcBef>
            </a:pPr>
            <a:r>
              <a:rPr lang="en-US" spc="-5" dirty="0">
                <a:solidFill>
                  <a:srgbClr val="C00000"/>
                </a:solidFill>
                <a:latin typeface="Arial"/>
                <a:cs typeface="Arial"/>
              </a:rPr>
              <a:t>Therefore, I’ll take the 3rd booster </a:t>
            </a:r>
            <a:r>
              <a:rPr lang="vi-VN" spc="-5" dirty="0" err="1">
                <a:solidFill>
                  <a:srgbClr val="C00000"/>
                </a:solidFill>
                <a:latin typeface="Arial"/>
                <a:cs typeface="Arial"/>
              </a:rPr>
              <a:t>vaccine</a:t>
            </a:r>
            <a:r>
              <a:rPr lang="vi-VN" spc="-5" dirty="0">
                <a:solidFill>
                  <a:srgbClr val="C00000"/>
                </a:solidFill>
                <a:latin typeface="Arial"/>
                <a:cs typeface="Arial"/>
              </a:rPr>
              <a:t> </a:t>
            </a:r>
            <a:r>
              <a:rPr lang="en-US" spc="-5" dirty="0">
                <a:solidFill>
                  <a:srgbClr val="C00000"/>
                </a:solidFill>
                <a:latin typeface="Arial"/>
                <a:cs typeface="Arial"/>
              </a:rPr>
              <a:t>and even the fourth</a:t>
            </a:r>
            <a:r>
              <a:rPr lang="en-US" spc="5" dirty="0">
                <a:solidFill>
                  <a:srgbClr val="C00000"/>
                </a:solidFill>
                <a:latin typeface="Arial"/>
                <a:cs typeface="Arial"/>
              </a:rPr>
              <a:t>.</a:t>
            </a:r>
            <a:endParaRPr lang="en-US" dirty="0">
              <a:latin typeface="Arial"/>
              <a:cs typeface="Arial"/>
            </a:endParaRPr>
          </a:p>
        </p:txBody>
      </p:sp>
      <p:sp>
        <p:nvSpPr>
          <p:cNvPr id="6" name="Rectangle 5"/>
          <p:cNvSpPr/>
          <p:nvPr/>
        </p:nvSpPr>
        <p:spPr>
          <a:xfrm>
            <a:off x="9413507" y="3198537"/>
            <a:ext cx="2464067" cy="561885"/>
          </a:xfrm>
          <a:prstGeom prst="rect">
            <a:avLst/>
          </a:prstGeom>
        </p:spPr>
        <p:txBody>
          <a:bodyPr wrap="square">
            <a:spAutoFit/>
          </a:bodyPr>
          <a:lstStyle/>
          <a:p>
            <a:pPr marL="12700" marR="836930">
              <a:lnSpc>
                <a:spcPct val="120000"/>
              </a:lnSpc>
              <a:spcBef>
                <a:spcPts val="1814"/>
              </a:spcBef>
              <a:tabLst>
                <a:tab pos="231140" algn="l"/>
              </a:tabLst>
            </a:pPr>
            <a:r>
              <a:rPr lang="en-US" sz="2800" b="1" spc="-5" dirty="0">
                <a:solidFill>
                  <a:srgbClr val="080808"/>
                </a:solidFill>
                <a:latin typeface="Arial"/>
                <a:cs typeface="Arial"/>
              </a:rPr>
              <a:t>Opinion</a:t>
            </a:r>
            <a:endParaRPr lang="en-US" sz="2800" dirty="0">
              <a:solidFill>
                <a:prstClr val="black"/>
              </a:solidFill>
              <a:latin typeface="Arial"/>
              <a:cs typeface="Arial"/>
            </a:endParaRPr>
          </a:p>
        </p:txBody>
      </p:sp>
      <p:sp>
        <p:nvSpPr>
          <p:cNvPr id="7" name="Rectangle 6"/>
          <p:cNvSpPr/>
          <p:nvPr/>
        </p:nvSpPr>
        <p:spPr>
          <a:xfrm>
            <a:off x="9413507" y="4788250"/>
            <a:ext cx="1935480" cy="523220"/>
          </a:xfrm>
          <a:prstGeom prst="rect">
            <a:avLst/>
          </a:prstGeom>
        </p:spPr>
        <p:txBody>
          <a:bodyPr wrap="square">
            <a:spAutoFit/>
          </a:bodyPr>
          <a:lstStyle/>
          <a:p>
            <a:pPr lvl="0"/>
            <a:r>
              <a:rPr lang="en-US" sz="2800" b="1" spc="-5" dirty="0">
                <a:solidFill>
                  <a:srgbClr val="FF0000"/>
                </a:solidFill>
                <a:latin typeface="Arial"/>
                <a:cs typeface="Arial"/>
              </a:rPr>
              <a:t>Opinion</a:t>
            </a:r>
            <a:endParaRPr lang="en-US" dirty="0">
              <a:solidFill>
                <a:srgbClr val="FF0000"/>
              </a:solidFill>
            </a:endParaRPr>
          </a:p>
        </p:txBody>
      </p:sp>
      <p:sp>
        <p:nvSpPr>
          <p:cNvPr id="9" name="TextBox 8">
            <a:extLst>
              <a:ext uri="{FF2B5EF4-FFF2-40B4-BE49-F238E27FC236}">
                <a16:creationId xmlns:a16="http://schemas.microsoft.com/office/drawing/2014/main" id="{155FFE46-12F6-4A89-8DC2-F578F6899476}"/>
              </a:ext>
            </a:extLst>
          </p:cNvPr>
          <p:cNvSpPr txBox="1"/>
          <p:nvPr/>
        </p:nvSpPr>
        <p:spPr>
          <a:xfrm>
            <a:off x="3962400" y="182833"/>
            <a:ext cx="4605688" cy="461665"/>
          </a:xfrm>
          <a:prstGeom prst="rect">
            <a:avLst/>
          </a:prstGeom>
          <a:noFill/>
        </p:spPr>
        <p:txBody>
          <a:bodyPr wrap="square">
            <a:spAutoFit/>
          </a:bodyPr>
          <a:lstStyle/>
          <a:p>
            <a:pPr marL="12700" algn="ctr">
              <a:spcBef>
                <a:spcPts val="100"/>
              </a:spcBef>
            </a:pPr>
            <a:r>
              <a:rPr lang="en-US" sz="2400" b="1" spc="-5" dirty="0">
                <a:solidFill>
                  <a:srgbClr val="120479"/>
                </a:solidFill>
                <a:latin typeface="Arial"/>
                <a:cs typeface="Arial"/>
              </a:rPr>
              <a:t>WHAT </a:t>
            </a:r>
            <a:r>
              <a:rPr lang="en-US" sz="2400" b="1" dirty="0">
                <a:solidFill>
                  <a:srgbClr val="120479"/>
                </a:solidFill>
                <a:latin typeface="Arial"/>
                <a:cs typeface="Arial"/>
              </a:rPr>
              <a:t>IS </a:t>
            </a:r>
            <a:r>
              <a:rPr lang="en-US" sz="2400" b="1" spc="-5" dirty="0">
                <a:solidFill>
                  <a:srgbClr val="120479"/>
                </a:solidFill>
                <a:latin typeface="Arial"/>
                <a:cs typeface="Arial"/>
              </a:rPr>
              <a:t>AN</a:t>
            </a:r>
            <a:r>
              <a:rPr lang="en-US" sz="2400" b="1" spc="-25" dirty="0">
                <a:solidFill>
                  <a:srgbClr val="120479"/>
                </a:solidFill>
                <a:latin typeface="Arial"/>
                <a:cs typeface="Arial"/>
              </a:rPr>
              <a:t> </a:t>
            </a:r>
            <a:r>
              <a:rPr lang="en-US" sz="2400" b="1" spc="-5" dirty="0">
                <a:solidFill>
                  <a:srgbClr val="120479"/>
                </a:solidFill>
                <a:latin typeface="Arial"/>
                <a:cs typeface="Arial"/>
              </a:rPr>
              <a:t>ARGUMENT?</a:t>
            </a:r>
            <a:endParaRPr lang="en-US" sz="2400" b="1" dirty="0">
              <a:latin typeface="Arial"/>
              <a:cs typeface="Arial"/>
            </a:endParaRPr>
          </a:p>
        </p:txBody>
      </p:sp>
      <p:sp>
        <p:nvSpPr>
          <p:cNvPr id="8" name="TextBox 7">
            <a:extLst>
              <a:ext uri="{FF2B5EF4-FFF2-40B4-BE49-F238E27FC236}">
                <a16:creationId xmlns:a16="http://schemas.microsoft.com/office/drawing/2014/main" id="{17F2E83F-B2D1-4D1E-A8E0-7A8E145897C8}"/>
              </a:ext>
            </a:extLst>
          </p:cNvPr>
          <p:cNvSpPr txBox="1"/>
          <p:nvPr/>
        </p:nvSpPr>
        <p:spPr>
          <a:xfrm>
            <a:off x="394636" y="5877633"/>
            <a:ext cx="11078677" cy="461665"/>
          </a:xfrm>
          <a:prstGeom prst="rect">
            <a:avLst/>
          </a:prstGeom>
          <a:noFill/>
        </p:spPr>
        <p:txBody>
          <a:bodyPr wrap="square" rtlCol="0">
            <a:spAutoFit/>
          </a:bodyPr>
          <a:lstStyle/>
          <a:p>
            <a:r>
              <a:rPr lang="en-US" sz="2400" b="1" dirty="0"/>
              <a:t>This is an </a:t>
            </a:r>
            <a:r>
              <a:rPr lang="en-US" sz="2400" dirty="0"/>
              <a:t>argument</a:t>
            </a:r>
            <a:r>
              <a:rPr lang="en-US" sz="2400" b="1" dirty="0"/>
              <a:t> in which the speaker uses an opinion to support his/her opinion.</a:t>
            </a:r>
          </a:p>
        </p:txBody>
      </p:sp>
    </p:spTree>
    <p:extLst>
      <p:ext uri="{BB962C8B-B14F-4D97-AF65-F5344CB8AC3E}">
        <p14:creationId xmlns:p14="http://schemas.microsoft.com/office/powerpoint/2010/main" val="17056411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7634" y="909993"/>
            <a:ext cx="11415561" cy="1303370"/>
          </a:xfrm>
          <a:prstGeom prst="rect">
            <a:avLst/>
          </a:prstGeom>
        </p:spPr>
        <p:txBody>
          <a:bodyPr vert="horz" wrap="square" lIns="0" tIns="12700" rIns="0" bIns="0" rtlCol="0">
            <a:spAutoFit/>
          </a:bodyPr>
          <a:lstStyle/>
          <a:p>
            <a:pPr marL="12700" marR="5080">
              <a:lnSpc>
                <a:spcPct val="120000"/>
              </a:lnSpc>
              <a:spcBef>
                <a:spcPts val="100"/>
              </a:spcBef>
            </a:pPr>
            <a:r>
              <a:rPr lang="en-US" sz="2400" spc="-5" dirty="0">
                <a:solidFill>
                  <a:srgbClr val="080808"/>
                </a:solidFill>
                <a:latin typeface="Arial"/>
                <a:cs typeface="Arial"/>
              </a:rPr>
              <a:t>Many people in the U.S. insisted on their freedom and they did not take any vaccines or wear masks</a:t>
            </a:r>
            <a:r>
              <a:rPr sz="2400" dirty="0">
                <a:solidFill>
                  <a:srgbClr val="080808"/>
                </a:solidFill>
                <a:latin typeface="Arial"/>
                <a:cs typeface="Arial"/>
              </a:rPr>
              <a:t>. </a:t>
            </a:r>
            <a:r>
              <a:rPr lang="en-US" sz="2400" spc="-5" dirty="0">
                <a:solidFill>
                  <a:srgbClr val="C00000"/>
                </a:solidFill>
                <a:latin typeface="Arial"/>
                <a:cs typeface="Arial"/>
              </a:rPr>
              <a:t>Therefore, </a:t>
            </a:r>
            <a:r>
              <a:rPr lang="vi-VN" sz="2400" spc="-5" dirty="0">
                <a:solidFill>
                  <a:srgbClr val="C00000"/>
                </a:solidFill>
                <a:latin typeface="Arial"/>
                <a:cs typeface="Arial"/>
              </a:rPr>
              <a:t>the </a:t>
            </a:r>
            <a:r>
              <a:rPr lang="vi-VN" sz="2400" spc="-5" dirty="0" err="1">
                <a:solidFill>
                  <a:srgbClr val="C00000"/>
                </a:solidFill>
                <a:latin typeface="Arial"/>
                <a:cs typeface="Arial"/>
              </a:rPr>
              <a:t>number</a:t>
            </a:r>
            <a:r>
              <a:rPr lang="en-US" sz="2400" spc="-5" dirty="0">
                <a:solidFill>
                  <a:srgbClr val="C00000"/>
                </a:solidFill>
                <a:latin typeface="Arial"/>
                <a:cs typeface="Arial"/>
              </a:rPr>
              <a:t> of Covid-19 infections in the U.S</a:t>
            </a:r>
            <a:r>
              <a:rPr sz="2400" spc="5" dirty="0">
                <a:solidFill>
                  <a:srgbClr val="C00000"/>
                </a:solidFill>
                <a:latin typeface="Arial"/>
                <a:cs typeface="Arial"/>
              </a:rPr>
              <a:t>.</a:t>
            </a:r>
            <a:r>
              <a:rPr lang="en-US" sz="2400" spc="5" dirty="0">
                <a:solidFill>
                  <a:srgbClr val="C00000"/>
                </a:solidFill>
                <a:latin typeface="Arial"/>
                <a:cs typeface="Arial"/>
              </a:rPr>
              <a:t> was</a:t>
            </a:r>
            <a:r>
              <a:rPr lang="vi-VN" sz="2400" spc="5" dirty="0">
                <a:solidFill>
                  <a:srgbClr val="C00000"/>
                </a:solidFill>
                <a:latin typeface="Arial"/>
                <a:cs typeface="Arial"/>
              </a:rPr>
              <a:t> high al</a:t>
            </a:r>
            <a:r>
              <a:rPr lang="en-US" sz="2400" spc="5" dirty="0">
                <a:solidFill>
                  <a:srgbClr val="C00000"/>
                </a:solidFill>
                <a:latin typeface="Arial"/>
                <a:cs typeface="Arial"/>
              </a:rPr>
              <a:t>though vaccines were available.</a:t>
            </a:r>
            <a:endParaRPr sz="2800" dirty="0">
              <a:latin typeface="Times New Roman"/>
              <a:cs typeface="Times New Roman"/>
            </a:endParaRPr>
          </a:p>
        </p:txBody>
      </p:sp>
      <p:sp>
        <p:nvSpPr>
          <p:cNvPr id="4" name="Rectangle 3"/>
          <p:cNvSpPr/>
          <p:nvPr/>
        </p:nvSpPr>
        <p:spPr>
          <a:xfrm>
            <a:off x="317634" y="2812738"/>
            <a:ext cx="9359766" cy="937949"/>
          </a:xfrm>
          <a:prstGeom prst="rect">
            <a:avLst/>
          </a:prstGeom>
        </p:spPr>
        <p:txBody>
          <a:bodyPr wrap="square">
            <a:spAutoFit/>
          </a:bodyPr>
          <a:lstStyle/>
          <a:p>
            <a:pPr marL="12700" marR="836930">
              <a:lnSpc>
                <a:spcPct val="120000"/>
              </a:lnSpc>
              <a:spcBef>
                <a:spcPts val="1814"/>
              </a:spcBef>
              <a:tabLst>
                <a:tab pos="231140" algn="l"/>
              </a:tabLst>
            </a:pPr>
            <a:r>
              <a:rPr lang="en-US" sz="2400" spc="-5" dirty="0">
                <a:solidFill>
                  <a:srgbClr val="080808"/>
                </a:solidFill>
                <a:latin typeface="Arial"/>
                <a:cs typeface="Arial"/>
              </a:rPr>
              <a:t>Many people in the U.S. insisted on their freedom and they did not take any vaccines or wear masks</a:t>
            </a:r>
            <a:r>
              <a:rPr lang="en-US" sz="2400" dirty="0">
                <a:solidFill>
                  <a:srgbClr val="080808"/>
                </a:solidFill>
                <a:latin typeface="Arial"/>
                <a:cs typeface="Arial"/>
              </a:rPr>
              <a:t>.</a:t>
            </a:r>
            <a:endParaRPr lang="en-US" sz="2400" dirty="0">
              <a:solidFill>
                <a:prstClr val="black"/>
              </a:solidFill>
              <a:latin typeface="Arial"/>
              <a:cs typeface="Arial"/>
            </a:endParaRPr>
          </a:p>
        </p:txBody>
      </p:sp>
      <p:sp>
        <p:nvSpPr>
          <p:cNvPr id="5" name="Rectangle 4"/>
          <p:cNvSpPr/>
          <p:nvPr/>
        </p:nvSpPr>
        <p:spPr>
          <a:xfrm>
            <a:off x="317634" y="4285279"/>
            <a:ext cx="9029942" cy="937949"/>
          </a:xfrm>
          <a:prstGeom prst="rect">
            <a:avLst/>
          </a:prstGeom>
        </p:spPr>
        <p:txBody>
          <a:bodyPr wrap="square">
            <a:spAutoFit/>
          </a:bodyPr>
          <a:lstStyle/>
          <a:p>
            <a:pPr marL="12700" marR="5080">
              <a:lnSpc>
                <a:spcPct val="120000"/>
              </a:lnSpc>
              <a:spcBef>
                <a:spcPts val="100"/>
              </a:spcBef>
            </a:pPr>
            <a:r>
              <a:rPr lang="en-US" sz="2400" spc="-5" dirty="0">
                <a:solidFill>
                  <a:srgbClr val="C00000"/>
                </a:solidFill>
                <a:latin typeface="Arial"/>
                <a:cs typeface="Arial"/>
              </a:rPr>
              <a:t>Therefore, the number of Covid-19 infections in the U.S</a:t>
            </a:r>
            <a:r>
              <a:rPr lang="en-US" sz="2400" spc="5" dirty="0">
                <a:solidFill>
                  <a:srgbClr val="C00000"/>
                </a:solidFill>
                <a:latin typeface="Arial"/>
                <a:cs typeface="Arial"/>
              </a:rPr>
              <a:t>. was high </a:t>
            </a:r>
            <a:r>
              <a:rPr lang="vi-VN" sz="2400" spc="5" dirty="0" err="1">
                <a:solidFill>
                  <a:srgbClr val="C00000"/>
                </a:solidFill>
                <a:latin typeface="Arial"/>
                <a:cs typeface="Arial"/>
              </a:rPr>
              <a:t>al</a:t>
            </a:r>
            <a:r>
              <a:rPr lang="en-US" sz="2400" spc="5" dirty="0">
                <a:solidFill>
                  <a:srgbClr val="C00000"/>
                </a:solidFill>
                <a:latin typeface="Arial"/>
                <a:cs typeface="Arial"/>
              </a:rPr>
              <a:t>though vaccines were available.</a:t>
            </a:r>
            <a:endParaRPr lang="en-US" sz="2400" dirty="0">
              <a:latin typeface="Arial"/>
              <a:cs typeface="Arial"/>
            </a:endParaRPr>
          </a:p>
        </p:txBody>
      </p:sp>
      <p:sp>
        <p:nvSpPr>
          <p:cNvPr id="6" name="Rectangle 5"/>
          <p:cNvSpPr/>
          <p:nvPr/>
        </p:nvSpPr>
        <p:spPr>
          <a:xfrm>
            <a:off x="9443828" y="2861841"/>
            <a:ext cx="2135522" cy="561885"/>
          </a:xfrm>
          <a:prstGeom prst="rect">
            <a:avLst/>
          </a:prstGeom>
        </p:spPr>
        <p:txBody>
          <a:bodyPr wrap="square">
            <a:spAutoFit/>
          </a:bodyPr>
          <a:lstStyle/>
          <a:p>
            <a:pPr marL="12700" marR="836930">
              <a:lnSpc>
                <a:spcPct val="120000"/>
              </a:lnSpc>
              <a:spcBef>
                <a:spcPts val="1814"/>
              </a:spcBef>
              <a:tabLst>
                <a:tab pos="231140" algn="l"/>
              </a:tabLst>
            </a:pPr>
            <a:r>
              <a:rPr lang="en-US" sz="2800" b="1" spc="-5" dirty="0">
                <a:solidFill>
                  <a:srgbClr val="080808"/>
                </a:solidFill>
                <a:latin typeface="Arial"/>
                <a:cs typeface="Arial"/>
              </a:rPr>
              <a:t>Fact</a:t>
            </a:r>
            <a:endParaRPr lang="en-US" sz="2800" dirty="0">
              <a:solidFill>
                <a:prstClr val="black"/>
              </a:solidFill>
              <a:latin typeface="Arial"/>
              <a:cs typeface="Arial"/>
            </a:endParaRPr>
          </a:p>
        </p:txBody>
      </p:sp>
      <p:sp>
        <p:nvSpPr>
          <p:cNvPr id="7" name="Rectangle 6"/>
          <p:cNvSpPr/>
          <p:nvPr/>
        </p:nvSpPr>
        <p:spPr>
          <a:xfrm>
            <a:off x="9443828" y="4321695"/>
            <a:ext cx="922688" cy="523220"/>
          </a:xfrm>
          <a:prstGeom prst="rect">
            <a:avLst/>
          </a:prstGeom>
        </p:spPr>
        <p:txBody>
          <a:bodyPr wrap="none">
            <a:spAutoFit/>
          </a:bodyPr>
          <a:lstStyle/>
          <a:p>
            <a:pPr lvl="0"/>
            <a:r>
              <a:rPr lang="en-US" sz="2800" b="1" spc="-5" dirty="0">
                <a:solidFill>
                  <a:srgbClr val="FF0000"/>
                </a:solidFill>
                <a:latin typeface="Arial"/>
                <a:cs typeface="Arial"/>
              </a:rPr>
              <a:t>Fact</a:t>
            </a:r>
            <a:endParaRPr lang="en-US" dirty="0">
              <a:solidFill>
                <a:srgbClr val="FF0000"/>
              </a:solidFill>
            </a:endParaRPr>
          </a:p>
        </p:txBody>
      </p:sp>
      <p:sp>
        <p:nvSpPr>
          <p:cNvPr id="9" name="TextBox 8">
            <a:extLst>
              <a:ext uri="{FF2B5EF4-FFF2-40B4-BE49-F238E27FC236}">
                <a16:creationId xmlns:a16="http://schemas.microsoft.com/office/drawing/2014/main" id="{155FFE46-12F6-4A89-8DC2-F578F6899476}"/>
              </a:ext>
            </a:extLst>
          </p:cNvPr>
          <p:cNvSpPr txBox="1"/>
          <p:nvPr/>
        </p:nvSpPr>
        <p:spPr>
          <a:xfrm>
            <a:off x="3962400" y="182833"/>
            <a:ext cx="4605688" cy="461665"/>
          </a:xfrm>
          <a:prstGeom prst="rect">
            <a:avLst/>
          </a:prstGeom>
          <a:noFill/>
        </p:spPr>
        <p:txBody>
          <a:bodyPr wrap="square">
            <a:spAutoFit/>
          </a:bodyPr>
          <a:lstStyle/>
          <a:p>
            <a:pPr marL="12700" algn="ctr">
              <a:spcBef>
                <a:spcPts val="100"/>
              </a:spcBef>
            </a:pPr>
            <a:r>
              <a:rPr lang="en-US" sz="2400" b="1" spc="-5" dirty="0">
                <a:solidFill>
                  <a:srgbClr val="120479"/>
                </a:solidFill>
                <a:latin typeface="Arial"/>
                <a:cs typeface="Arial"/>
              </a:rPr>
              <a:t>WHAT </a:t>
            </a:r>
            <a:r>
              <a:rPr lang="en-US" sz="2400" b="1" dirty="0">
                <a:solidFill>
                  <a:srgbClr val="120479"/>
                </a:solidFill>
                <a:latin typeface="Arial"/>
                <a:cs typeface="Arial"/>
              </a:rPr>
              <a:t>IS </a:t>
            </a:r>
            <a:r>
              <a:rPr lang="en-US" sz="2400" b="1" spc="-5" dirty="0">
                <a:solidFill>
                  <a:srgbClr val="120479"/>
                </a:solidFill>
                <a:latin typeface="Arial"/>
                <a:cs typeface="Arial"/>
              </a:rPr>
              <a:t>AN</a:t>
            </a:r>
            <a:r>
              <a:rPr lang="en-US" sz="2400" b="1" spc="-25" dirty="0">
                <a:solidFill>
                  <a:srgbClr val="120479"/>
                </a:solidFill>
                <a:latin typeface="Arial"/>
                <a:cs typeface="Arial"/>
              </a:rPr>
              <a:t> </a:t>
            </a:r>
            <a:r>
              <a:rPr lang="en-US" sz="2400" b="1" spc="-5" dirty="0">
                <a:solidFill>
                  <a:srgbClr val="120479"/>
                </a:solidFill>
                <a:latin typeface="Arial"/>
                <a:cs typeface="Arial"/>
              </a:rPr>
              <a:t>ARGUMENT?</a:t>
            </a:r>
            <a:endParaRPr lang="en-US" sz="2400" b="1" dirty="0">
              <a:latin typeface="Arial"/>
              <a:cs typeface="Arial"/>
            </a:endParaRPr>
          </a:p>
        </p:txBody>
      </p:sp>
      <p:sp>
        <p:nvSpPr>
          <p:cNvPr id="8" name="TextBox 7">
            <a:extLst>
              <a:ext uri="{FF2B5EF4-FFF2-40B4-BE49-F238E27FC236}">
                <a16:creationId xmlns:a16="http://schemas.microsoft.com/office/drawing/2014/main" id="{17F2E83F-B2D1-4D1E-A8E0-7A8E145897C8}"/>
              </a:ext>
            </a:extLst>
          </p:cNvPr>
          <p:cNvSpPr txBox="1"/>
          <p:nvPr/>
        </p:nvSpPr>
        <p:spPr>
          <a:xfrm>
            <a:off x="331702" y="5962075"/>
            <a:ext cx="10168289" cy="461665"/>
          </a:xfrm>
          <a:prstGeom prst="rect">
            <a:avLst/>
          </a:prstGeom>
          <a:noFill/>
        </p:spPr>
        <p:txBody>
          <a:bodyPr wrap="square" rtlCol="0">
            <a:spAutoFit/>
          </a:bodyPr>
          <a:lstStyle/>
          <a:p>
            <a:r>
              <a:rPr lang="en-US" sz="2400" b="1" dirty="0"/>
              <a:t>This is </a:t>
            </a:r>
            <a:r>
              <a:rPr lang="en-US" sz="2400" b="1" u="sng" dirty="0"/>
              <a:t>not</a:t>
            </a:r>
            <a:r>
              <a:rPr lang="en-US" sz="2400" b="1" dirty="0"/>
              <a:t> an argument because there is no opinion; only two facts are given.</a:t>
            </a:r>
          </a:p>
        </p:txBody>
      </p:sp>
    </p:spTree>
    <p:extLst>
      <p:ext uri="{BB962C8B-B14F-4D97-AF65-F5344CB8AC3E}">
        <p14:creationId xmlns:p14="http://schemas.microsoft.com/office/powerpoint/2010/main" val="11184616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2</a:t>
            </a:r>
            <a:endParaRPr/>
          </a:p>
        </p:txBody>
      </p:sp>
      <p:sp>
        <p:nvSpPr>
          <p:cNvPr id="240" name="Google Shape;240;p31"/>
          <p:cNvSpPr txBox="1"/>
          <p:nvPr/>
        </p:nvSpPr>
        <p:spPr>
          <a:xfrm>
            <a:off x="1981199" y="4542902"/>
            <a:ext cx="8229600" cy="13716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000">
                <a:solidFill>
                  <a:schemeClr val="dk1"/>
                </a:solidFill>
                <a:latin typeface="Arial"/>
                <a:ea typeface="Arial"/>
                <a:cs typeface="Arial"/>
                <a:sym typeface="Arial"/>
              </a:rPr>
              <a:t>Standard: </a:t>
            </a:r>
            <a:r>
              <a:rPr lang="en-US" sz="2000" b="1">
                <a:solidFill>
                  <a:schemeClr val="dk1"/>
                </a:solidFill>
                <a:latin typeface="Arial"/>
                <a:ea typeface="Arial"/>
                <a:cs typeface="Arial"/>
                <a:sym typeface="Arial"/>
              </a:rPr>
              <a:t>Missing relevance</a:t>
            </a:r>
            <a:endParaRPr/>
          </a:p>
          <a:p>
            <a:pPr>
              <a:buClr>
                <a:schemeClr val="folHlink"/>
              </a:buClr>
              <a:buSzPts val="2400"/>
            </a:pPr>
            <a:r>
              <a:rPr lang="en-US" sz="2000" u="sng">
                <a:solidFill>
                  <a:schemeClr val="dk1"/>
                </a:solidFill>
                <a:latin typeface="Arial"/>
                <a:ea typeface="Arial"/>
                <a:cs typeface="Arial"/>
                <a:sym typeface="Arial"/>
              </a:rPr>
              <a:t>Brief explanation</a:t>
            </a:r>
            <a:r>
              <a:rPr lang="en-US" sz="2000">
                <a:solidFill>
                  <a:schemeClr val="dk1"/>
                </a:solidFill>
                <a:latin typeface="Arial"/>
                <a:ea typeface="Arial"/>
                <a:cs typeface="Arial"/>
                <a:sym typeface="Arial"/>
              </a:rPr>
              <a:t>: The child informed their father they'd call him later, but the father misinterpreted and corrected, saying the child meant to say "dad" instead of "later“.</a:t>
            </a:r>
            <a:endParaRPr/>
          </a:p>
          <a:p>
            <a:pPr>
              <a:buClr>
                <a:schemeClr val="folHlink"/>
              </a:buClr>
              <a:buSzPts val="2400"/>
            </a:pPr>
            <a:endParaRPr sz="2000">
              <a:solidFill>
                <a:schemeClr val="dk1"/>
              </a:solidFill>
              <a:latin typeface="Arial"/>
              <a:ea typeface="Arial"/>
              <a:cs typeface="Arial"/>
              <a:sym typeface="Arial"/>
            </a:endParaRPr>
          </a:p>
          <a:p>
            <a:pPr>
              <a:buClr>
                <a:schemeClr val="folHlink"/>
              </a:buClr>
              <a:buSzPts val="2400"/>
            </a:pPr>
            <a:r>
              <a:rPr lang="en-US" sz="1200">
                <a:solidFill>
                  <a:schemeClr val="dk1"/>
                </a:solidFill>
                <a:latin typeface="Arial"/>
                <a:ea typeface="Arial"/>
                <a:cs typeface="Arial"/>
                <a:sym typeface="Arial"/>
              </a:rPr>
              <a:t>Source: LaScala, M. (2024, February 22). 200 hilarious dad jokes for kids who love to laugh. Good Housekeeping. Retrieved from https://www.goodhousekeeping.com</a:t>
            </a:r>
            <a:endParaRPr sz="1100">
              <a:solidFill>
                <a:srgbClr val="000000"/>
              </a:solidFill>
              <a:latin typeface="Arial"/>
              <a:ea typeface="Arial"/>
              <a:cs typeface="Arial"/>
              <a:sym typeface="Arial"/>
            </a:endParaRPr>
          </a:p>
        </p:txBody>
      </p:sp>
      <p:pic>
        <p:nvPicPr>
          <p:cNvPr id="241" name="Google Shape;241;p31"/>
          <p:cNvPicPr preferRelativeResize="0"/>
          <p:nvPr/>
        </p:nvPicPr>
        <p:blipFill rotWithShape="1">
          <a:blip r:embed="rId3">
            <a:alphaModFix/>
          </a:blip>
          <a:srcRect t="24479" b="29119"/>
          <a:stretch/>
        </p:blipFill>
        <p:spPr>
          <a:xfrm>
            <a:off x="3073473" y="1047277"/>
            <a:ext cx="6045049" cy="28107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9591" y="1290497"/>
            <a:ext cx="11540691" cy="3671326"/>
          </a:xfrm>
          <a:prstGeom prst="rect">
            <a:avLst/>
          </a:prstGeom>
        </p:spPr>
        <p:txBody>
          <a:bodyPr vert="horz" wrap="square" lIns="0" tIns="98425" rIns="0" bIns="0" rtlCol="0">
            <a:spAutoFit/>
          </a:bodyPr>
          <a:lstStyle/>
          <a:p>
            <a:pPr marL="469900" indent="-457200">
              <a:lnSpc>
                <a:spcPct val="130000"/>
              </a:lnSpc>
              <a:spcBef>
                <a:spcPts val="775"/>
              </a:spcBef>
              <a:buFont typeface="Wingdings" panose="05000000000000000000" pitchFamily="2" charset="2"/>
              <a:buChar char="v"/>
              <a:tabLst>
                <a:tab pos="231140" algn="l"/>
              </a:tabLst>
            </a:pPr>
            <a:r>
              <a:rPr lang="en-US" sz="2800" spc="-5" dirty="0">
                <a:solidFill>
                  <a:srgbClr val="080808"/>
                </a:solidFill>
                <a:latin typeface="Arial"/>
                <a:cs typeface="Arial"/>
              </a:rPr>
              <a:t> </a:t>
            </a:r>
            <a:r>
              <a:rPr sz="2800" spc="-5" dirty="0">
                <a:solidFill>
                  <a:srgbClr val="080808"/>
                </a:solidFill>
                <a:latin typeface="Arial"/>
                <a:cs typeface="Arial"/>
              </a:rPr>
              <a:t>Basically, </a:t>
            </a:r>
            <a:r>
              <a:rPr sz="2800" dirty="0">
                <a:solidFill>
                  <a:srgbClr val="080808"/>
                </a:solidFill>
                <a:latin typeface="Arial"/>
                <a:cs typeface="Arial"/>
              </a:rPr>
              <a:t>an </a:t>
            </a:r>
            <a:r>
              <a:rPr sz="2800" b="1" u="sng" dirty="0">
                <a:solidFill>
                  <a:srgbClr val="080808"/>
                </a:solidFill>
                <a:latin typeface="Arial"/>
                <a:cs typeface="Arial"/>
              </a:rPr>
              <a:t>argument</a:t>
            </a:r>
            <a:r>
              <a:rPr sz="2800" dirty="0">
                <a:solidFill>
                  <a:srgbClr val="080808"/>
                </a:solidFill>
                <a:latin typeface="Arial"/>
                <a:cs typeface="Arial"/>
              </a:rPr>
              <a:t> consists </a:t>
            </a:r>
            <a:r>
              <a:rPr sz="2800" spc="-5" dirty="0">
                <a:solidFill>
                  <a:srgbClr val="080808"/>
                </a:solidFill>
                <a:latin typeface="Arial"/>
                <a:cs typeface="Arial"/>
              </a:rPr>
              <a:t>of one </a:t>
            </a:r>
            <a:r>
              <a:rPr sz="2800" dirty="0">
                <a:solidFill>
                  <a:srgbClr val="080808"/>
                </a:solidFill>
                <a:latin typeface="Arial"/>
                <a:cs typeface="Arial"/>
              </a:rPr>
              <a:t>or</a:t>
            </a:r>
            <a:r>
              <a:rPr sz="2800" spc="20" dirty="0">
                <a:solidFill>
                  <a:srgbClr val="080808"/>
                </a:solidFill>
                <a:latin typeface="Arial"/>
                <a:cs typeface="Arial"/>
              </a:rPr>
              <a:t> </a:t>
            </a:r>
            <a:r>
              <a:rPr sz="2800" spc="-5" dirty="0">
                <a:solidFill>
                  <a:srgbClr val="080808"/>
                </a:solidFill>
                <a:latin typeface="Arial"/>
                <a:cs typeface="Arial"/>
              </a:rPr>
              <a:t>more</a:t>
            </a:r>
            <a:r>
              <a:rPr lang="en-US" sz="2800" dirty="0">
                <a:latin typeface="Arial"/>
                <a:cs typeface="Arial"/>
              </a:rPr>
              <a:t> </a:t>
            </a:r>
            <a:r>
              <a:rPr sz="2800" b="1" spc="-5" dirty="0">
                <a:solidFill>
                  <a:srgbClr val="FF0000"/>
                </a:solidFill>
                <a:latin typeface="Arial"/>
                <a:cs typeface="Arial"/>
              </a:rPr>
              <a:t>premises/evidence </a:t>
            </a:r>
            <a:r>
              <a:rPr sz="2800" spc="-5" dirty="0">
                <a:solidFill>
                  <a:srgbClr val="080808"/>
                </a:solidFill>
                <a:latin typeface="Arial"/>
                <a:cs typeface="Arial"/>
              </a:rPr>
              <a:t>and a</a:t>
            </a:r>
            <a:r>
              <a:rPr sz="2800" spc="90" dirty="0">
                <a:solidFill>
                  <a:srgbClr val="080808"/>
                </a:solidFill>
                <a:latin typeface="Arial"/>
                <a:cs typeface="Arial"/>
              </a:rPr>
              <a:t> </a:t>
            </a:r>
            <a:r>
              <a:rPr sz="2800" b="1" spc="-5" dirty="0">
                <a:solidFill>
                  <a:srgbClr val="FF0000"/>
                </a:solidFill>
                <a:latin typeface="Arial"/>
                <a:cs typeface="Arial"/>
              </a:rPr>
              <a:t>conclusion/claim</a:t>
            </a:r>
            <a:r>
              <a:rPr sz="2800" spc="-5" dirty="0">
                <a:solidFill>
                  <a:srgbClr val="080808"/>
                </a:solidFill>
                <a:latin typeface="Arial"/>
                <a:cs typeface="Arial"/>
              </a:rPr>
              <a:t>.</a:t>
            </a:r>
            <a:endParaRPr lang="en-US" sz="2800" spc="-5" dirty="0">
              <a:solidFill>
                <a:srgbClr val="080808"/>
              </a:solidFill>
              <a:latin typeface="Arial"/>
              <a:cs typeface="Arial"/>
            </a:endParaRPr>
          </a:p>
          <a:p>
            <a:pPr marL="469900" indent="-457200">
              <a:lnSpc>
                <a:spcPct val="130000"/>
              </a:lnSpc>
              <a:spcBef>
                <a:spcPts val="775"/>
              </a:spcBef>
              <a:buFont typeface="Wingdings" panose="05000000000000000000" pitchFamily="2" charset="2"/>
              <a:buChar char="v"/>
              <a:tabLst>
                <a:tab pos="231140" algn="l"/>
              </a:tabLst>
            </a:pPr>
            <a:endParaRPr sz="2800" dirty="0">
              <a:latin typeface="Arial"/>
              <a:cs typeface="Arial"/>
            </a:endParaRPr>
          </a:p>
          <a:p>
            <a:pPr marL="457200" indent="-457200">
              <a:lnSpc>
                <a:spcPct val="130000"/>
              </a:lnSpc>
              <a:buFont typeface="Wingdings" panose="05000000000000000000" pitchFamily="2" charset="2"/>
              <a:buChar char="v"/>
            </a:pPr>
            <a:r>
              <a:rPr sz="2800" spc="-5" dirty="0">
                <a:solidFill>
                  <a:srgbClr val="080808"/>
                </a:solidFill>
                <a:latin typeface="Arial"/>
                <a:cs typeface="Arial"/>
              </a:rPr>
              <a:t>The premise(s) and </a:t>
            </a:r>
            <a:r>
              <a:rPr sz="2800" dirty="0">
                <a:solidFill>
                  <a:srgbClr val="080808"/>
                </a:solidFill>
                <a:latin typeface="Arial"/>
                <a:cs typeface="Arial"/>
              </a:rPr>
              <a:t>conclusion are </a:t>
            </a:r>
            <a:r>
              <a:rPr sz="2800" spc="-5" dirty="0">
                <a:solidFill>
                  <a:srgbClr val="080808"/>
                </a:solidFill>
                <a:latin typeface="Arial"/>
                <a:cs typeface="Arial"/>
              </a:rPr>
              <a:t>the </a:t>
            </a:r>
            <a:r>
              <a:rPr sz="2800" spc="-5" dirty="0">
                <a:solidFill>
                  <a:srgbClr val="080808"/>
                </a:solidFill>
                <a:uFill>
                  <a:solidFill>
                    <a:srgbClr val="080808"/>
                  </a:solidFill>
                </a:uFill>
                <a:latin typeface="Arial"/>
                <a:cs typeface="Arial"/>
              </a:rPr>
              <a:t>core</a:t>
            </a:r>
            <a:r>
              <a:rPr sz="2800" b="1" spc="-5" dirty="0">
                <a:solidFill>
                  <a:srgbClr val="080808"/>
                </a:solidFill>
                <a:latin typeface="Arial"/>
                <a:cs typeface="Arial"/>
              </a:rPr>
              <a:t> </a:t>
            </a:r>
            <a:r>
              <a:rPr sz="2800" spc="-5" dirty="0">
                <a:solidFill>
                  <a:srgbClr val="080808"/>
                </a:solidFill>
                <a:latin typeface="Arial"/>
                <a:cs typeface="Arial"/>
              </a:rPr>
              <a:t>of  an</a:t>
            </a:r>
            <a:r>
              <a:rPr sz="2800" dirty="0">
                <a:solidFill>
                  <a:srgbClr val="080808"/>
                </a:solidFill>
                <a:latin typeface="Arial"/>
                <a:cs typeface="Arial"/>
              </a:rPr>
              <a:t> </a:t>
            </a:r>
            <a:r>
              <a:rPr sz="2800" b="1" u="sng" dirty="0">
                <a:solidFill>
                  <a:srgbClr val="080808"/>
                </a:solidFill>
                <a:latin typeface="Arial"/>
                <a:cs typeface="Arial"/>
              </a:rPr>
              <a:t>argument</a:t>
            </a:r>
            <a:r>
              <a:rPr sz="2800" dirty="0">
                <a:solidFill>
                  <a:srgbClr val="080808"/>
                </a:solidFill>
                <a:latin typeface="Arial"/>
                <a:cs typeface="Arial"/>
              </a:rPr>
              <a:t>.</a:t>
            </a:r>
            <a:endParaRPr lang="en-US" sz="2800" dirty="0">
              <a:solidFill>
                <a:srgbClr val="080808"/>
              </a:solidFill>
              <a:latin typeface="Arial"/>
              <a:cs typeface="Arial"/>
            </a:endParaRPr>
          </a:p>
          <a:p>
            <a:pPr marL="457200" indent="-457200">
              <a:lnSpc>
                <a:spcPct val="130000"/>
              </a:lnSpc>
              <a:buFont typeface="Wingdings" panose="05000000000000000000" pitchFamily="2" charset="2"/>
              <a:buChar char="v"/>
            </a:pPr>
            <a:endParaRPr sz="2800" dirty="0">
              <a:latin typeface="Arial"/>
              <a:cs typeface="Arial"/>
            </a:endParaRPr>
          </a:p>
          <a:p>
            <a:pPr marL="469900" indent="-457200">
              <a:lnSpc>
                <a:spcPct val="130000"/>
              </a:lnSpc>
              <a:spcBef>
                <a:spcPts val="1345"/>
              </a:spcBef>
              <a:buFont typeface="Wingdings" panose="05000000000000000000" pitchFamily="2" charset="2"/>
              <a:buChar char="v"/>
              <a:tabLst>
                <a:tab pos="231140" algn="l"/>
              </a:tabLst>
            </a:pPr>
            <a:r>
              <a:rPr lang="en-US" sz="2800" spc="-5" dirty="0">
                <a:solidFill>
                  <a:srgbClr val="080808"/>
                </a:solidFill>
                <a:latin typeface="Arial"/>
                <a:cs typeface="Arial"/>
              </a:rPr>
              <a:t> </a:t>
            </a:r>
            <a:r>
              <a:rPr sz="2800" spc="-5" dirty="0">
                <a:solidFill>
                  <a:srgbClr val="080808"/>
                </a:solidFill>
                <a:latin typeface="Arial"/>
                <a:cs typeface="Arial"/>
              </a:rPr>
              <a:t>Arguments are the </a:t>
            </a:r>
            <a:r>
              <a:rPr sz="2800" spc="-5" dirty="0">
                <a:solidFill>
                  <a:srgbClr val="080808"/>
                </a:solidFill>
                <a:uFill>
                  <a:solidFill>
                    <a:srgbClr val="080808"/>
                  </a:solidFill>
                </a:uFill>
                <a:latin typeface="Arial"/>
                <a:cs typeface="Arial"/>
              </a:rPr>
              <a:t>core</a:t>
            </a:r>
            <a:r>
              <a:rPr sz="2800" spc="-5" dirty="0">
                <a:solidFill>
                  <a:srgbClr val="080808"/>
                </a:solidFill>
                <a:latin typeface="Arial"/>
                <a:cs typeface="Arial"/>
              </a:rPr>
              <a:t> of </a:t>
            </a:r>
            <a:r>
              <a:rPr sz="2800" b="1" u="sng" dirty="0">
                <a:solidFill>
                  <a:srgbClr val="080808"/>
                </a:solidFill>
                <a:latin typeface="Arial"/>
                <a:cs typeface="Arial"/>
              </a:rPr>
              <a:t>critical</a:t>
            </a:r>
            <a:r>
              <a:rPr sz="2800" b="1" u="sng" spc="85" dirty="0">
                <a:solidFill>
                  <a:srgbClr val="080808"/>
                </a:solidFill>
                <a:latin typeface="Arial"/>
                <a:cs typeface="Arial"/>
              </a:rPr>
              <a:t> </a:t>
            </a:r>
            <a:r>
              <a:rPr lang="en-US" sz="2800" b="1" u="sng" spc="-5" dirty="0">
                <a:solidFill>
                  <a:srgbClr val="080808"/>
                </a:solidFill>
                <a:latin typeface="Arial"/>
                <a:cs typeface="Arial"/>
              </a:rPr>
              <a:t>thinking</a:t>
            </a:r>
            <a:r>
              <a:rPr sz="2800" spc="-5" dirty="0">
                <a:solidFill>
                  <a:srgbClr val="080808"/>
                </a:solidFill>
                <a:latin typeface="Arial"/>
                <a:cs typeface="Arial"/>
              </a:rPr>
              <a:t>.</a:t>
            </a:r>
            <a:endParaRPr sz="2800" dirty="0">
              <a:latin typeface="Arial"/>
              <a:cs typeface="Arial"/>
            </a:endParaRPr>
          </a:p>
        </p:txBody>
      </p:sp>
      <p:sp>
        <p:nvSpPr>
          <p:cNvPr id="4" name="Rectangle 3"/>
          <p:cNvSpPr/>
          <p:nvPr/>
        </p:nvSpPr>
        <p:spPr>
          <a:xfrm>
            <a:off x="478092" y="6018869"/>
            <a:ext cx="6398546" cy="461665"/>
          </a:xfrm>
          <a:prstGeom prst="rect">
            <a:avLst/>
          </a:prstGeom>
        </p:spPr>
        <p:txBody>
          <a:bodyPr wrap="none">
            <a:spAutoFit/>
          </a:bodyPr>
          <a:lstStyle/>
          <a:p>
            <a:pPr marL="12700">
              <a:spcBef>
                <a:spcPts val="5"/>
              </a:spcBef>
              <a:buClr>
                <a:srgbClr val="5BBD4E"/>
              </a:buClr>
              <a:tabLst>
                <a:tab pos="355600" algn="l"/>
                <a:tab pos="356235" algn="l"/>
              </a:tabLst>
            </a:pPr>
            <a:r>
              <a:rPr lang="en-US" sz="2400" b="1" spc="-5" dirty="0">
                <a:solidFill>
                  <a:srgbClr val="080808"/>
                </a:solidFill>
                <a:latin typeface="Arial"/>
                <a:cs typeface="Arial"/>
              </a:rPr>
              <a:t>*Note</a:t>
            </a:r>
            <a:r>
              <a:rPr lang="en-US" sz="2400" spc="-5" dirty="0">
                <a:solidFill>
                  <a:srgbClr val="080808"/>
                </a:solidFill>
                <a:latin typeface="Arial"/>
                <a:cs typeface="Arial"/>
              </a:rPr>
              <a:t>: A premise may be a </a:t>
            </a:r>
            <a:r>
              <a:rPr lang="en-US" sz="2400" u="heavy" dirty="0">
                <a:solidFill>
                  <a:srgbClr val="080808"/>
                </a:solidFill>
                <a:uFill>
                  <a:solidFill>
                    <a:srgbClr val="080808"/>
                  </a:solidFill>
                </a:uFill>
                <a:latin typeface="Arial"/>
                <a:cs typeface="Arial"/>
              </a:rPr>
              <a:t>fact</a:t>
            </a:r>
            <a:r>
              <a:rPr lang="en-US" sz="2400" dirty="0">
                <a:solidFill>
                  <a:srgbClr val="080808"/>
                </a:solidFill>
                <a:latin typeface="Arial"/>
                <a:cs typeface="Arial"/>
              </a:rPr>
              <a:t> </a:t>
            </a:r>
            <a:r>
              <a:rPr lang="en-US" sz="2400" spc="-5" dirty="0">
                <a:solidFill>
                  <a:srgbClr val="080808"/>
                </a:solidFill>
                <a:latin typeface="Arial"/>
                <a:cs typeface="Arial"/>
              </a:rPr>
              <a:t>or an</a:t>
            </a:r>
            <a:r>
              <a:rPr lang="en-US" sz="2400" spc="75" dirty="0">
                <a:solidFill>
                  <a:srgbClr val="080808"/>
                </a:solidFill>
                <a:latin typeface="Arial"/>
                <a:cs typeface="Arial"/>
              </a:rPr>
              <a:t> </a:t>
            </a:r>
            <a:r>
              <a:rPr lang="en-US" sz="2400" u="heavy" dirty="0">
                <a:solidFill>
                  <a:srgbClr val="080808"/>
                </a:solidFill>
                <a:uFill>
                  <a:solidFill>
                    <a:srgbClr val="080808"/>
                  </a:solidFill>
                </a:uFill>
                <a:latin typeface="Arial"/>
                <a:cs typeface="Arial"/>
              </a:rPr>
              <a:t>opinion</a:t>
            </a:r>
            <a:r>
              <a:rPr lang="en-US" sz="2400" dirty="0">
                <a:solidFill>
                  <a:srgbClr val="080808"/>
                </a:solidFill>
                <a:latin typeface="Arial"/>
                <a:cs typeface="Arial"/>
              </a:rPr>
              <a:t>.</a:t>
            </a:r>
            <a:endParaRPr lang="en-US" sz="2400" dirty="0">
              <a:latin typeface="Arial"/>
              <a:cs typeface="Arial"/>
            </a:endParaRPr>
          </a:p>
        </p:txBody>
      </p:sp>
      <p:sp>
        <p:nvSpPr>
          <p:cNvPr id="2" name="Down Arrow 1"/>
          <p:cNvSpPr/>
          <p:nvPr/>
        </p:nvSpPr>
        <p:spPr>
          <a:xfrm>
            <a:off x="5709437" y="2474049"/>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5620804" y="3886201"/>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671815B-56F0-4F5F-ACE2-BA1A01100110}"/>
              </a:ext>
            </a:extLst>
          </p:cNvPr>
          <p:cNvSpPr txBox="1"/>
          <p:nvPr/>
        </p:nvSpPr>
        <p:spPr>
          <a:xfrm>
            <a:off x="3965045" y="324172"/>
            <a:ext cx="4605688" cy="461665"/>
          </a:xfrm>
          <a:prstGeom prst="rect">
            <a:avLst/>
          </a:prstGeom>
          <a:noFill/>
        </p:spPr>
        <p:txBody>
          <a:bodyPr wrap="square">
            <a:spAutoFit/>
          </a:bodyPr>
          <a:lstStyle/>
          <a:p>
            <a:pPr marL="12700" algn="ctr">
              <a:spcBef>
                <a:spcPts val="100"/>
              </a:spcBef>
            </a:pPr>
            <a:r>
              <a:rPr lang="en-US" sz="2400" b="1" spc="-5" dirty="0">
                <a:solidFill>
                  <a:srgbClr val="120479"/>
                </a:solidFill>
                <a:latin typeface="Arial"/>
                <a:cs typeface="Arial"/>
              </a:rPr>
              <a:t>WHAT </a:t>
            </a:r>
            <a:r>
              <a:rPr lang="en-US" sz="2400" b="1" dirty="0">
                <a:solidFill>
                  <a:srgbClr val="120479"/>
                </a:solidFill>
                <a:latin typeface="Arial"/>
                <a:cs typeface="Arial"/>
              </a:rPr>
              <a:t>IS </a:t>
            </a:r>
            <a:r>
              <a:rPr lang="en-US" sz="2400" b="1" spc="-5" dirty="0">
                <a:solidFill>
                  <a:srgbClr val="120479"/>
                </a:solidFill>
                <a:latin typeface="Arial"/>
                <a:cs typeface="Arial"/>
              </a:rPr>
              <a:t>AN</a:t>
            </a:r>
            <a:r>
              <a:rPr lang="en-US" sz="2400" b="1" spc="-25" dirty="0">
                <a:solidFill>
                  <a:srgbClr val="120479"/>
                </a:solidFill>
                <a:latin typeface="Arial"/>
                <a:cs typeface="Arial"/>
              </a:rPr>
              <a:t> </a:t>
            </a:r>
            <a:r>
              <a:rPr lang="en-US" sz="2400" b="1" spc="-5" dirty="0">
                <a:solidFill>
                  <a:srgbClr val="120479"/>
                </a:solidFill>
                <a:latin typeface="Arial"/>
                <a:cs typeface="Arial"/>
              </a:rPr>
              <a:t>ARGUMENT?</a:t>
            </a:r>
            <a:endParaRPr lang="en-US" sz="2400" b="1" dirty="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8" name="Google Shape;918;p75"/>
          <p:cNvSpPr txBox="1"/>
          <p:nvPr/>
        </p:nvSpPr>
        <p:spPr>
          <a:xfrm>
            <a:off x="764421" y="5205508"/>
            <a:ext cx="10378966" cy="472440"/>
          </a:xfrm>
          <a:prstGeom prst="rect">
            <a:avLst/>
          </a:prstGeom>
          <a:noFill/>
          <a:ln>
            <a:noFill/>
          </a:ln>
        </p:spPr>
        <p:txBody>
          <a:bodyPr spcFirstLastPara="1" wrap="square" lIns="91425" tIns="45700" rIns="91425" bIns="45700" anchor="t" anchorCtr="0">
            <a:noAutofit/>
          </a:bodyPr>
          <a:lstStyle/>
          <a:p>
            <a:pPr>
              <a:lnSpc>
                <a:spcPct val="200000"/>
              </a:lnSpc>
              <a:buClr>
                <a:schemeClr val="folHlink"/>
              </a:buClr>
              <a:buSzPts val="2400"/>
            </a:pPr>
            <a:r>
              <a:rPr lang="vi-VN" sz="2400" dirty="0">
                <a:solidFill>
                  <a:schemeClr val="dk1"/>
                </a:solidFill>
                <a:latin typeface="Arial"/>
                <a:ea typeface="Arial"/>
                <a:cs typeface="Arial"/>
                <a:sym typeface="Arial"/>
              </a:rPr>
              <a:t>Yep, the man’s </a:t>
            </a:r>
            <a:r>
              <a:rPr lang="en-US" sz="2400" dirty="0" err="1">
                <a:solidFill>
                  <a:schemeClr val="dk1"/>
                </a:solidFill>
                <a:latin typeface="Arial"/>
                <a:ea typeface="Arial"/>
                <a:cs typeface="Arial"/>
                <a:sym typeface="Arial"/>
              </a:rPr>
              <a:t>ar</a:t>
            </a:r>
            <a:r>
              <a:rPr lang="vi-VN" sz="2400" dirty="0">
                <a:solidFill>
                  <a:schemeClr val="dk1"/>
                </a:solidFill>
                <a:latin typeface="Arial"/>
                <a:ea typeface="Arial"/>
                <a:cs typeface="Arial"/>
                <a:sym typeface="Arial"/>
              </a:rPr>
              <a:t>gument</a:t>
            </a:r>
            <a:r>
              <a:rPr lang="en-US" sz="2400" dirty="0">
                <a:solidFill>
                  <a:schemeClr val="dk1"/>
                </a:solidFill>
                <a:latin typeface="Arial"/>
                <a:ea typeface="Arial"/>
                <a:cs typeface="Arial"/>
                <a:sym typeface="Arial"/>
              </a:rPr>
              <a:t>: </a:t>
            </a:r>
            <a:r>
              <a:rPr lang="en-US" sz="2400" b="1" dirty="0">
                <a:solidFill>
                  <a:schemeClr val="dk1"/>
                </a:solidFill>
                <a:latin typeface="Arial"/>
                <a:ea typeface="Arial"/>
                <a:cs typeface="Arial"/>
                <a:sym typeface="Arial"/>
              </a:rPr>
              <a:t>You said “hooray” and you look cheerful. So I don’t think cheering is appropriate, Karen.  </a:t>
            </a:r>
            <a:r>
              <a:rPr lang="vi-VN" sz="2400" b="1" dirty="0">
                <a:solidFill>
                  <a:schemeClr val="dk1"/>
                </a:solidFill>
                <a:latin typeface="Arial"/>
                <a:ea typeface="Arial"/>
                <a:cs typeface="Arial"/>
                <a:sym typeface="Arial"/>
              </a:rPr>
              <a:t> </a:t>
            </a:r>
            <a:endParaRPr b="1" dirty="0"/>
          </a:p>
        </p:txBody>
      </p:sp>
      <p:pic>
        <p:nvPicPr>
          <p:cNvPr id="1026" name="Picture 2" descr="Who Ray ? : r/memes">
            <a:extLst>
              <a:ext uri="{FF2B5EF4-FFF2-40B4-BE49-F238E27FC236}">
                <a16:creationId xmlns:a16="http://schemas.microsoft.com/office/drawing/2014/main" id="{ECF3885A-F371-5443-80C8-EA4413D0F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517" y="916634"/>
            <a:ext cx="4890775" cy="40756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F89757-68B4-FF5D-A2B9-80EFE507DAEE}"/>
              </a:ext>
            </a:extLst>
          </p:cNvPr>
          <p:cNvSpPr txBox="1"/>
          <p:nvPr/>
        </p:nvSpPr>
        <p:spPr>
          <a:xfrm>
            <a:off x="3508517" y="241739"/>
            <a:ext cx="4605688" cy="461665"/>
          </a:xfrm>
          <a:prstGeom prst="rect">
            <a:avLst/>
          </a:prstGeom>
          <a:noFill/>
        </p:spPr>
        <p:txBody>
          <a:bodyPr wrap="square">
            <a:spAutoFit/>
          </a:bodyPr>
          <a:lstStyle/>
          <a:p>
            <a:pPr marL="12700" algn="ctr">
              <a:spcBef>
                <a:spcPts val="100"/>
              </a:spcBef>
            </a:pPr>
            <a:r>
              <a:rPr lang="en-US" sz="2400" b="1" dirty="0">
                <a:solidFill>
                  <a:srgbClr val="120479"/>
                </a:solidFill>
                <a:latin typeface="Arial"/>
                <a:cs typeface="Arial"/>
              </a:rPr>
              <a:t>Is there any argument?</a:t>
            </a:r>
            <a:endParaRPr lang="en-US" sz="2400" b="1" dirty="0">
              <a:latin typeface="Arial"/>
              <a:cs typeface="Arial"/>
            </a:endParaRPr>
          </a:p>
        </p:txBody>
      </p:sp>
    </p:spTree>
    <p:extLst>
      <p:ext uri="{BB962C8B-B14F-4D97-AF65-F5344CB8AC3E}">
        <p14:creationId xmlns:p14="http://schemas.microsoft.com/office/powerpoint/2010/main" val="428128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2050" name="Picture 2">
            <a:extLst>
              <a:ext uri="{FF2B5EF4-FFF2-40B4-BE49-F238E27FC236}">
                <a16:creationId xmlns:a16="http://schemas.microsoft.com/office/drawing/2014/main" id="{FC630995-D909-034C-8D4E-233A435B0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296" y="888632"/>
            <a:ext cx="3299662" cy="43796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8B839A-2F0E-063B-A6B3-1143ACAAC544}"/>
              </a:ext>
            </a:extLst>
          </p:cNvPr>
          <p:cNvSpPr txBox="1"/>
          <p:nvPr/>
        </p:nvSpPr>
        <p:spPr>
          <a:xfrm>
            <a:off x="3508517" y="241739"/>
            <a:ext cx="4605688" cy="461665"/>
          </a:xfrm>
          <a:prstGeom prst="rect">
            <a:avLst/>
          </a:prstGeom>
          <a:noFill/>
        </p:spPr>
        <p:txBody>
          <a:bodyPr wrap="square">
            <a:spAutoFit/>
          </a:bodyPr>
          <a:lstStyle/>
          <a:p>
            <a:pPr marL="12700" algn="ctr">
              <a:spcBef>
                <a:spcPts val="100"/>
              </a:spcBef>
            </a:pPr>
            <a:r>
              <a:rPr lang="en-US" sz="2400" b="1" dirty="0">
                <a:solidFill>
                  <a:srgbClr val="120479"/>
                </a:solidFill>
                <a:latin typeface="Arial"/>
                <a:cs typeface="Arial"/>
              </a:rPr>
              <a:t>Is there any argument?</a:t>
            </a:r>
            <a:endParaRPr lang="en-US" sz="2400" b="1" dirty="0">
              <a:latin typeface="Arial"/>
              <a:cs typeface="Arial"/>
            </a:endParaRPr>
          </a:p>
        </p:txBody>
      </p:sp>
      <p:sp>
        <p:nvSpPr>
          <p:cNvPr id="5" name="Google Shape;918;p75">
            <a:extLst>
              <a:ext uri="{FF2B5EF4-FFF2-40B4-BE49-F238E27FC236}">
                <a16:creationId xmlns:a16="http://schemas.microsoft.com/office/drawing/2014/main" id="{7C7D57F0-7D6D-76D5-D89C-9D85D46FA091}"/>
              </a:ext>
            </a:extLst>
          </p:cNvPr>
          <p:cNvSpPr txBox="1"/>
          <p:nvPr/>
        </p:nvSpPr>
        <p:spPr>
          <a:xfrm>
            <a:off x="159720" y="5453523"/>
            <a:ext cx="11872559" cy="472440"/>
          </a:xfrm>
          <a:prstGeom prst="rect">
            <a:avLst/>
          </a:prstGeom>
          <a:noFill/>
          <a:ln>
            <a:noFill/>
          </a:ln>
        </p:spPr>
        <p:txBody>
          <a:bodyPr spcFirstLastPara="1" wrap="square" lIns="91425" tIns="45700" rIns="91425" bIns="45700" anchor="t" anchorCtr="0">
            <a:noAutofit/>
          </a:bodyPr>
          <a:lstStyle/>
          <a:p>
            <a:pPr>
              <a:lnSpc>
                <a:spcPct val="200000"/>
              </a:lnSpc>
              <a:buClr>
                <a:schemeClr val="folHlink"/>
              </a:buClr>
              <a:buSzPts val="2400"/>
            </a:pPr>
            <a:r>
              <a:rPr lang="vi-VN" sz="2400" dirty="0">
                <a:solidFill>
                  <a:schemeClr val="dk1"/>
                </a:solidFill>
                <a:latin typeface="Arial"/>
                <a:ea typeface="Arial"/>
                <a:cs typeface="Arial"/>
                <a:sym typeface="Arial"/>
              </a:rPr>
              <a:t>Yep, </a:t>
            </a:r>
            <a:r>
              <a:rPr lang="en-US" sz="2400" dirty="0">
                <a:solidFill>
                  <a:schemeClr val="dk1"/>
                </a:solidFill>
                <a:latin typeface="Arial"/>
                <a:ea typeface="Arial"/>
                <a:cs typeface="Arial"/>
                <a:sym typeface="Arial"/>
              </a:rPr>
              <a:t>iPhone user’s </a:t>
            </a:r>
            <a:r>
              <a:rPr lang="en-US" sz="2400" dirty="0" err="1">
                <a:solidFill>
                  <a:schemeClr val="dk1"/>
                </a:solidFill>
                <a:latin typeface="Arial"/>
                <a:ea typeface="Arial"/>
                <a:cs typeface="Arial"/>
                <a:sym typeface="Arial"/>
              </a:rPr>
              <a:t>ar</a:t>
            </a:r>
            <a:r>
              <a:rPr lang="vi-VN" sz="2400" dirty="0">
                <a:solidFill>
                  <a:schemeClr val="dk1"/>
                </a:solidFill>
                <a:latin typeface="Arial"/>
                <a:ea typeface="Arial"/>
                <a:cs typeface="Arial"/>
                <a:sym typeface="Arial"/>
              </a:rPr>
              <a:t>gument</a:t>
            </a:r>
            <a:r>
              <a:rPr lang="en-US" sz="2400" dirty="0">
                <a:solidFill>
                  <a:schemeClr val="dk1"/>
                </a:solidFill>
                <a:latin typeface="Arial"/>
                <a:ea typeface="Arial"/>
                <a:cs typeface="Arial"/>
                <a:sym typeface="Arial"/>
              </a:rPr>
              <a:t>: </a:t>
            </a:r>
            <a:r>
              <a:rPr lang="en-US" sz="2400" b="1" dirty="0">
                <a:solidFill>
                  <a:schemeClr val="dk1"/>
                </a:solidFill>
                <a:latin typeface="Arial"/>
                <a:ea typeface="Arial"/>
                <a:cs typeface="Arial"/>
                <a:sym typeface="Arial"/>
              </a:rPr>
              <a:t>You use an Android. So you must be so poor. </a:t>
            </a:r>
            <a:endParaRPr b="1" dirty="0"/>
          </a:p>
        </p:txBody>
      </p:sp>
    </p:spTree>
    <p:extLst>
      <p:ext uri="{BB962C8B-B14F-4D97-AF65-F5344CB8AC3E}">
        <p14:creationId xmlns:p14="http://schemas.microsoft.com/office/powerpoint/2010/main" val="193234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3090" y="5638801"/>
            <a:ext cx="8365820" cy="646331"/>
          </a:xfrm>
          <a:prstGeom prst="rect">
            <a:avLst/>
          </a:prstGeom>
          <a:noFill/>
        </p:spPr>
        <p:txBody>
          <a:bodyPr wrap="square" rtlCol="0">
            <a:spAutoFit/>
          </a:bodyPr>
          <a:lstStyle/>
          <a:p>
            <a:pPr algn="ctr"/>
            <a:r>
              <a:rPr lang="en-US" sz="3600" b="1" dirty="0">
                <a:solidFill>
                  <a:srgbClr val="FF0000"/>
                </a:solidFill>
              </a:rPr>
              <a:t>Nope, they’re unsupported assertions.</a:t>
            </a:r>
          </a:p>
        </p:txBody>
      </p:sp>
      <p:pic>
        <p:nvPicPr>
          <p:cNvPr id="2" name="Attention .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4504" y="304800"/>
            <a:ext cx="609600" cy="609600"/>
          </a:xfrm>
          <a:prstGeom prst="rect">
            <a:avLst/>
          </a:prstGeom>
        </p:spPr>
      </p:pic>
      <p:pic>
        <p:nvPicPr>
          <p:cNvPr id="4" name="Picture 2" descr="Káº¿t quáº£ hÃ¬nh áº£nh cho attention, charl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0727" y="1371600"/>
            <a:ext cx="5008756" cy="2667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52600" y="4323236"/>
            <a:ext cx="8839200" cy="954107"/>
          </a:xfrm>
          <a:prstGeom prst="rect">
            <a:avLst/>
          </a:prstGeom>
          <a:noFill/>
        </p:spPr>
        <p:txBody>
          <a:bodyPr wrap="square" rtlCol="0">
            <a:spAutoFit/>
          </a:bodyPr>
          <a:lstStyle/>
          <a:p>
            <a:pPr algn="ctr"/>
            <a:r>
              <a:rPr lang="en-US" sz="2800" b="1" dirty="0"/>
              <a:t>You just want attention. You don’t need my heart!</a:t>
            </a:r>
          </a:p>
          <a:p>
            <a:pPr algn="ctr"/>
            <a:r>
              <a:rPr lang="en-US" sz="2800" i="1" dirty="0"/>
              <a:t>                                                      (Charlie </a:t>
            </a:r>
            <a:r>
              <a:rPr lang="en-US" sz="2800" i="1" dirty="0" err="1"/>
              <a:t>Puth</a:t>
            </a:r>
            <a:r>
              <a:rPr lang="en-US" sz="2800" i="1" dirty="0"/>
              <a:t>)</a:t>
            </a:r>
            <a:endParaRPr lang="en-US" sz="2800" b="1" dirty="0"/>
          </a:p>
        </p:txBody>
      </p:sp>
      <p:sp>
        <p:nvSpPr>
          <p:cNvPr id="7" name="TextBox 6">
            <a:extLst>
              <a:ext uri="{FF2B5EF4-FFF2-40B4-BE49-F238E27FC236}">
                <a16:creationId xmlns:a16="http://schemas.microsoft.com/office/drawing/2014/main" id="{D9F3599D-F64A-4DD3-BDF0-A4AFFCF6E7E9}"/>
              </a:ext>
            </a:extLst>
          </p:cNvPr>
          <p:cNvSpPr txBox="1"/>
          <p:nvPr/>
        </p:nvSpPr>
        <p:spPr>
          <a:xfrm>
            <a:off x="3440264" y="304801"/>
            <a:ext cx="4605688" cy="461665"/>
          </a:xfrm>
          <a:prstGeom prst="rect">
            <a:avLst/>
          </a:prstGeom>
          <a:noFill/>
        </p:spPr>
        <p:txBody>
          <a:bodyPr wrap="square">
            <a:spAutoFit/>
          </a:bodyPr>
          <a:lstStyle/>
          <a:p>
            <a:pPr marL="12700" algn="ctr">
              <a:spcBef>
                <a:spcPts val="100"/>
              </a:spcBef>
            </a:pPr>
            <a:r>
              <a:rPr lang="en-US" sz="2400" b="1" dirty="0">
                <a:solidFill>
                  <a:srgbClr val="120479"/>
                </a:solidFill>
                <a:latin typeface="Arial"/>
                <a:cs typeface="Arial"/>
              </a:rPr>
              <a:t>Is there any argument?</a:t>
            </a:r>
            <a:endParaRPr lang="en-US" sz="2400" b="1" dirty="0">
              <a:latin typeface="Arial"/>
              <a:cs typeface="Arial"/>
            </a:endParaRPr>
          </a:p>
        </p:txBody>
      </p:sp>
    </p:spTree>
    <p:extLst>
      <p:ext uri="{BB962C8B-B14F-4D97-AF65-F5344CB8AC3E}">
        <p14:creationId xmlns:p14="http://schemas.microsoft.com/office/powerpoint/2010/main" val="28989895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4414" fill="hold"/>
                                        <p:tgtEl>
                                          <p:spTgt spid="2"/>
                                        </p:tgtEl>
                                      </p:cBhvr>
                                    </p:cmd>
                                  </p:childTnLst>
                                </p:cTn>
                              </p:par>
                            </p:childTnLst>
                          </p:cTn>
                        </p:par>
                      </p:childTnLst>
                    </p:cTn>
                  </p:par>
                </p:childTnLst>
              </p:cTn>
              <p:nextCondLst>
                <p:cond evt="onClick" delay="0">
                  <p:tgtEl>
                    <p:spTgt spid="2"/>
                  </p:tgtEl>
                </p:cond>
              </p:nextCondLst>
            </p:seq>
            <p:audio>
              <p:cMediaNode vol="80000">
                <p:cTn id="16" fill="hold" display="0">
                  <p:stCondLst>
                    <p:cond delay="indefinite"/>
                  </p:stCondLst>
                  <p:endCondLst>
                    <p:cond evt="onStopAudio" delay="0">
                      <p:tgtEl>
                        <p:sldTgt/>
                      </p:tgtEl>
                    </p:cond>
                  </p:endCondLst>
                </p:cTn>
                <p:tgtEl>
                  <p:spTgt spid="2"/>
                </p:tgtEl>
              </p:cMediaNode>
            </p:audio>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1" y="6091278"/>
            <a:ext cx="8915399" cy="523220"/>
          </a:xfrm>
          <a:prstGeom prst="rect">
            <a:avLst/>
          </a:prstGeom>
          <a:noFill/>
        </p:spPr>
        <p:txBody>
          <a:bodyPr wrap="square" rtlCol="0">
            <a:spAutoFit/>
          </a:bodyPr>
          <a:lstStyle/>
          <a:p>
            <a:pPr algn="ctr"/>
            <a:r>
              <a:rPr lang="en-US" sz="2800" b="1" dirty="0">
                <a:solidFill>
                  <a:srgbClr val="FF0000"/>
                </a:solidFill>
              </a:rPr>
              <a:t>Nope, only unsupported </a:t>
            </a:r>
            <a:r>
              <a:rPr lang="en-US" sz="2800" b="1" dirty="0" err="1">
                <a:solidFill>
                  <a:srgbClr val="FF0000"/>
                </a:solidFill>
              </a:rPr>
              <a:t>assersions</a:t>
            </a:r>
            <a:r>
              <a:rPr lang="en-US" sz="2800" b="1" dirty="0">
                <a:solidFill>
                  <a:srgbClr val="FF0000"/>
                </a:solidFill>
              </a:rPr>
              <a:t> and greetings</a:t>
            </a:r>
          </a:p>
        </p:txBody>
      </p:sp>
      <p:pic>
        <p:nvPicPr>
          <p:cNvPr id="2" name="Happy New Year">
            <a:hlinkClick r:id="" action="ppaction://media"/>
            <a:extLst>
              <a:ext uri="{FF2B5EF4-FFF2-40B4-BE49-F238E27FC236}">
                <a16:creationId xmlns:a16="http://schemas.microsoft.com/office/drawing/2014/main" id="{402C21A1-D460-4564-9152-3EAFA9B4D1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39200" y="270301"/>
            <a:ext cx="609600" cy="609600"/>
          </a:xfrm>
          <a:prstGeom prst="rect">
            <a:avLst/>
          </a:prstGeom>
        </p:spPr>
      </p:pic>
      <p:pic>
        <p:nvPicPr>
          <p:cNvPr id="4" name="Picture 3">
            <a:extLst>
              <a:ext uri="{FF2B5EF4-FFF2-40B4-BE49-F238E27FC236}">
                <a16:creationId xmlns:a16="http://schemas.microsoft.com/office/drawing/2014/main" id="{7E83A712-048A-43A4-B4C9-89ED5A85E531}"/>
              </a:ext>
            </a:extLst>
          </p:cNvPr>
          <p:cNvPicPr>
            <a:picLocks noChangeAspect="1"/>
          </p:cNvPicPr>
          <p:nvPr/>
        </p:nvPicPr>
        <p:blipFill>
          <a:blip r:embed="rId5"/>
          <a:stretch>
            <a:fillRect/>
          </a:stretch>
        </p:blipFill>
        <p:spPr>
          <a:xfrm>
            <a:off x="692885" y="1966912"/>
            <a:ext cx="4382838" cy="2924175"/>
          </a:xfrm>
          <a:prstGeom prst="rect">
            <a:avLst/>
          </a:prstGeom>
        </p:spPr>
      </p:pic>
      <p:sp>
        <p:nvSpPr>
          <p:cNvPr id="10" name="TextBox 9">
            <a:extLst>
              <a:ext uri="{FF2B5EF4-FFF2-40B4-BE49-F238E27FC236}">
                <a16:creationId xmlns:a16="http://schemas.microsoft.com/office/drawing/2014/main" id="{83CF6165-DBB7-43BD-9560-7B870417BB08}"/>
              </a:ext>
            </a:extLst>
          </p:cNvPr>
          <p:cNvSpPr txBox="1"/>
          <p:nvPr/>
        </p:nvSpPr>
        <p:spPr>
          <a:xfrm>
            <a:off x="6096000" y="1080185"/>
            <a:ext cx="4768850" cy="4801314"/>
          </a:xfrm>
          <a:prstGeom prst="rect">
            <a:avLst/>
          </a:prstGeom>
          <a:noFill/>
        </p:spPr>
        <p:txBody>
          <a:bodyPr wrap="square">
            <a:spAutoFit/>
          </a:bodyPr>
          <a:lstStyle/>
          <a:p>
            <a:r>
              <a:rPr lang="en-US" dirty="0"/>
              <a:t>Oh yes, man is a fool</a:t>
            </a:r>
          </a:p>
          <a:p>
            <a:endParaRPr lang="en-US" dirty="0"/>
          </a:p>
          <a:p>
            <a:r>
              <a:rPr lang="en-US" dirty="0"/>
              <a:t>And he thinks he’ll be okay</a:t>
            </a:r>
          </a:p>
          <a:p>
            <a:endParaRPr lang="en-US" dirty="0"/>
          </a:p>
          <a:p>
            <a:r>
              <a:rPr lang="en-US" dirty="0"/>
              <a:t>Dragging on, feet of clay</a:t>
            </a:r>
          </a:p>
          <a:p>
            <a:endParaRPr lang="en-US" dirty="0"/>
          </a:p>
          <a:p>
            <a:r>
              <a:rPr lang="en-US" dirty="0"/>
              <a:t>Never knowing he’s astray</a:t>
            </a:r>
          </a:p>
          <a:p>
            <a:endParaRPr lang="en-US" dirty="0"/>
          </a:p>
          <a:p>
            <a:r>
              <a:rPr lang="en-US" dirty="0"/>
              <a:t>Keeps on going anyway…</a:t>
            </a:r>
          </a:p>
          <a:p>
            <a:endParaRPr lang="en-US" dirty="0"/>
          </a:p>
          <a:p>
            <a:r>
              <a:rPr lang="en-US" dirty="0"/>
              <a:t>Happy new year</a:t>
            </a:r>
          </a:p>
          <a:p>
            <a:endParaRPr lang="en-US" dirty="0"/>
          </a:p>
          <a:p>
            <a:r>
              <a:rPr lang="en-US" dirty="0"/>
              <a:t>Happy new year</a:t>
            </a:r>
          </a:p>
          <a:p>
            <a:endParaRPr lang="en-US" dirty="0"/>
          </a:p>
          <a:p>
            <a:r>
              <a:rPr lang="en-US" dirty="0"/>
              <a:t>May we all have a vision now and then</a:t>
            </a:r>
          </a:p>
          <a:p>
            <a:endParaRPr lang="en-US" dirty="0"/>
          </a:p>
          <a:p>
            <a:r>
              <a:rPr lang="en-US" dirty="0"/>
              <a:t>Of a world where every neighbor is a friend</a:t>
            </a:r>
          </a:p>
        </p:txBody>
      </p:sp>
      <p:sp>
        <p:nvSpPr>
          <p:cNvPr id="7" name="TextBox 6">
            <a:extLst>
              <a:ext uri="{FF2B5EF4-FFF2-40B4-BE49-F238E27FC236}">
                <a16:creationId xmlns:a16="http://schemas.microsoft.com/office/drawing/2014/main" id="{BCE26F6B-0304-40D1-BDF2-A8B72B75C214}"/>
              </a:ext>
            </a:extLst>
          </p:cNvPr>
          <p:cNvSpPr txBox="1"/>
          <p:nvPr/>
        </p:nvSpPr>
        <p:spPr>
          <a:xfrm>
            <a:off x="3440264" y="304801"/>
            <a:ext cx="4605688" cy="461665"/>
          </a:xfrm>
          <a:prstGeom prst="rect">
            <a:avLst/>
          </a:prstGeom>
          <a:noFill/>
        </p:spPr>
        <p:txBody>
          <a:bodyPr wrap="square">
            <a:spAutoFit/>
          </a:bodyPr>
          <a:lstStyle/>
          <a:p>
            <a:pPr marL="12700" algn="ctr">
              <a:spcBef>
                <a:spcPts val="100"/>
              </a:spcBef>
            </a:pPr>
            <a:r>
              <a:rPr lang="en-US" sz="2400" b="1" dirty="0">
                <a:solidFill>
                  <a:srgbClr val="120479"/>
                </a:solidFill>
                <a:latin typeface="Arial"/>
                <a:cs typeface="Arial"/>
              </a:rPr>
              <a:t>Is there any argument?</a:t>
            </a:r>
            <a:endParaRPr lang="en-US" sz="2400" b="1" dirty="0">
              <a:latin typeface="Arial"/>
              <a:cs typeface="Arial"/>
            </a:endParaRPr>
          </a:p>
        </p:txBody>
      </p:sp>
    </p:spTree>
    <p:extLst>
      <p:ext uri="{BB962C8B-B14F-4D97-AF65-F5344CB8AC3E}">
        <p14:creationId xmlns:p14="http://schemas.microsoft.com/office/powerpoint/2010/main" val="25666721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993"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bldLst>
      <p:bldP spid="5"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11E76E-F653-4D78-A35C-79AB5087A800}"/>
              </a:ext>
            </a:extLst>
          </p:cNvPr>
          <p:cNvSpPr>
            <a:spLocks noGrp="1"/>
          </p:cNvSpPr>
          <p:nvPr>
            <p:ph idx="1"/>
          </p:nvPr>
        </p:nvSpPr>
        <p:spPr>
          <a:xfrm>
            <a:off x="5486399" y="1797641"/>
            <a:ext cx="5666433" cy="2776520"/>
          </a:xfrm>
        </p:spPr>
        <p:txBody>
          <a:bodyPr>
            <a:normAutofit/>
          </a:bodyPr>
          <a:lstStyle/>
          <a:p>
            <a:pPr marL="0" indent="0">
              <a:lnSpc>
                <a:spcPct val="150000"/>
              </a:lnSpc>
              <a:buNone/>
            </a:pPr>
            <a:r>
              <a:rPr lang="en-US" sz="2000" b="0" i="0" dirty="0">
                <a:effectLst/>
                <a:latin typeface="Arial" panose="020B0604020202020204" pitchFamily="34" charset="0"/>
              </a:rPr>
              <a:t>Tell me how am I supposed to live without you</a:t>
            </a:r>
            <a:br>
              <a:rPr lang="en-US" sz="2000" dirty="0"/>
            </a:br>
            <a:r>
              <a:rPr lang="en-US" sz="2000" b="0" i="0" dirty="0">
                <a:effectLst/>
                <a:latin typeface="Arial" panose="020B0604020202020204" pitchFamily="34" charset="0"/>
              </a:rPr>
              <a:t>Now that I've been </a:t>
            </a:r>
            <a:r>
              <a:rPr lang="en-US" sz="2000" b="0" i="0" dirty="0" err="1">
                <a:effectLst/>
                <a:latin typeface="Arial" panose="020B0604020202020204" pitchFamily="34" charset="0"/>
              </a:rPr>
              <a:t>lovin</a:t>
            </a:r>
            <a:r>
              <a:rPr lang="en-US" sz="2000" b="0" i="0" dirty="0">
                <a:effectLst/>
                <a:latin typeface="Arial" panose="020B0604020202020204" pitchFamily="34" charset="0"/>
              </a:rPr>
              <a:t>' you so long</a:t>
            </a:r>
            <a:br>
              <a:rPr lang="en-US" sz="2000" dirty="0"/>
            </a:br>
            <a:r>
              <a:rPr lang="en-US" sz="2000" b="0" i="0" dirty="0">
                <a:effectLst/>
                <a:latin typeface="Arial" panose="020B0604020202020204" pitchFamily="34" charset="0"/>
              </a:rPr>
              <a:t>How am I supposed to live without you</a:t>
            </a:r>
            <a:br>
              <a:rPr lang="en-US" sz="2000" dirty="0"/>
            </a:br>
            <a:r>
              <a:rPr lang="en-US" sz="2000" b="0" i="0" dirty="0">
                <a:effectLst/>
                <a:latin typeface="Arial" panose="020B0604020202020204" pitchFamily="34" charset="0"/>
              </a:rPr>
              <a:t>How am I supposed to carry on</a:t>
            </a:r>
            <a:br>
              <a:rPr lang="en-US" sz="2000" dirty="0"/>
            </a:br>
            <a:r>
              <a:rPr lang="en-US" sz="2000" b="0" i="0" dirty="0">
                <a:effectLst/>
                <a:latin typeface="Arial" panose="020B0604020202020204" pitchFamily="34" charset="0"/>
              </a:rPr>
              <a:t>When all that I've been </a:t>
            </a:r>
            <a:r>
              <a:rPr lang="en-US" sz="2000" b="0" i="0" dirty="0" err="1">
                <a:effectLst/>
                <a:latin typeface="Arial" panose="020B0604020202020204" pitchFamily="34" charset="0"/>
              </a:rPr>
              <a:t>livin</a:t>
            </a:r>
            <a:r>
              <a:rPr lang="en-US" sz="2000" b="0" i="0" dirty="0">
                <a:effectLst/>
                <a:latin typeface="Arial" panose="020B0604020202020204" pitchFamily="34" charset="0"/>
              </a:rPr>
              <a:t>' for is </a:t>
            </a:r>
            <a:r>
              <a:rPr lang="vi-VN" sz="2000" b="0" i="0" dirty="0" err="1">
                <a:effectLst/>
                <a:latin typeface="Arial" panose="020B0604020202020204" pitchFamily="34" charset="0"/>
              </a:rPr>
              <a:t>gone</a:t>
            </a:r>
            <a:r>
              <a:rPr lang="vi-VN" sz="2400" b="0" i="0" dirty="0">
                <a:effectLst/>
                <a:latin typeface="Arial" panose="020B0604020202020204" pitchFamily="34" charset="0"/>
              </a:rPr>
              <a:t>.</a:t>
            </a:r>
            <a:endParaRPr lang="en-US" sz="2400" dirty="0"/>
          </a:p>
        </p:txBody>
      </p:sp>
      <p:pic>
        <p:nvPicPr>
          <p:cNvPr id="4" name="How am I supposed to live without you">
            <a:hlinkClick r:id="" action="ppaction://media"/>
            <a:extLst>
              <a:ext uri="{FF2B5EF4-FFF2-40B4-BE49-F238E27FC236}">
                <a16:creationId xmlns:a16="http://schemas.microsoft.com/office/drawing/2014/main" id="{1218F783-9924-4334-92F1-581705EB62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18171" y="210824"/>
            <a:ext cx="609600" cy="609600"/>
          </a:xfrm>
          <a:prstGeom prst="rect">
            <a:avLst/>
          </a:prstGeom>
        </p:spPr>
      </p:pic>
      <p:sp>
        <p:nvSpPr>
          <p:cNvPr id="5" name="TextBox 4">
            <a:extLst>
              <a:ext uri="{FF2B5EF4-FFF2-40B4-BE49-F238E27FC236}">
                <a16:creationId xmlns:a16="http://schemas.microsoft.com/office/drawing/2014/main" id="{8BD35669-9778-477F-B477-A270ADD023B7}"/>
              </a:ext>
            </a:extLst>
          </p:cNvPr>
          <p:cNvSpPr txBox="1"/>
          <p:nvPr/>
        </p:nvSpPr>
        <p:spPr>
          <a:xfrm>
            <a:off x="3440264" y="304801"/>
            <a:ext cx="4605688" cy="461665"/>
          </a:xfrm>
          <a:prstGeom prst="rect">
            <a:avLst/>
          </a:prstGeom>
          <a:noFill/>
        </p:spPr>
        <p:txBody>
          <a:bodyPr wrap="square">
            <a:spAutoFit/>
          </a:bodyPr>
          <a:lstStyle/>
          <a:p>
            <a:pPr marL="12700" algn="ctr">
              <a:spcBef>
                <a:spcPts val="100"/>
              </a:spcBef>
            </a:pPr>
            <a:r>
              <a:rPr lang="en-US" sz="2400" b="1" dirty="0">
                <a:solidFill>
                  <a:srgbClr val="120479"/>
                </a:solidFill>
                <a:latin typeface="Arial"/>
                <a:cs typeface="Arial"/>
              </a:rPr>
              <a:t>Is there any argument?</a:t>
            </a:r>
            <a:endParaRPr lang="en-US" sz="2400" b="1" dirty="0">
              <a:latin typeface="Arial"/>
              <a:cs typeface="Arial"/>
            </a:endParaRPr>
          </a:p>
        </p:txBody>
      </p:sp>
      <p:pic>
        <p:nvPicPr>
          <p:cNvPr id="10" name="Picture 9">
            <a:extLst>
              <a:ext uri="{FF2B5EF4-FFF2-40B4-BE49-F238E27FC236}">
                <a16:creationId xmlns:a16="http://schemas.microsoft.com/office/drawing/2014/main" id="{3612548F-01CD-4EB2-BA03-13772CFC7157}"/>
              </a:ext>
            </a:extLst>
          </p:cNvPr>
          <p:cNvPicPr>
            <a:picLocks noChangeAspect="1"/>
          </p:cNvPicPr>
          <p:nvPr/>
        </p:nvPicPr>
        <p:blipFill>
          <a:blip r:embed="rId6"/>
          <a:stretch>
            <a:fillRect/>
          </a:stretch>
        </p:blipFill>
        <p:spPr>
          <a:xfrm>
            <a:off x="1364211" y="1045027"/>
            <a:ext cx="2900738" cy="3998511"/>
          </a:xfrm>
          <a:prstGeom prst="rect">
            <a:avLst/>
          </a:prstGeom>
        </p:spPr>
      </p:pic>
      <p:sp>
        <p:nvSpPr>
          <p:cNvPr id="11" name="TextBox 10">
            <a:extLst>
              <a:ext uri="{FF2B5EF4-FFF2-40B4-BE49-F238E27FC236}">
                <a16:creationId xmlns:a16="http://schemas.microsoft.com/office/drawing/2014/main" id="{596A251E-189C-4D99-8B42-CC9E9979C72B}"/>
              </a:ext>
            </a:extLst>
          </p:cNvPr>
          <p:cNvSpPr txBox="1"/>
          <p:nvPr/>
        </p:nvSpPr>
        <p:spPr>
          <a:xfrm>
            <a:off x="1554146" y="6074713"/>
            <a:ext cx="8915399" cy="523220"/>
          </a:xfrm>
          <a:prstGeom prst="rect">
            <a:avLst/>
          </a:prstGeom>
          <a:noFill/>
        </p:spPr>
        <p:txBody>
          <a:bodyPr wrap="square" rtlCol="0">
            <a:spAutoFit/>
          </a:bodyPr>
          <a:lstStyle/>
          <a:p>
            <a:pPr algn="ctr"/>
            <a:r>
              <a:rPr lang="en-US" sz="2800" b="1" dirty="0">
                <a:solidFill>
                  <a:srgbClr val="FF0000"/>
                </a:solidFill>
              </a:rPr>
              <a:t>Yep, there are two arguments</a:t>
            </a:r>
            <a:r>
              <a:rPr lang="vi-VN" sz="2800" b="1" dirty="0">
                <a:solidFill>
                  <a:srgbClr val="FF0000"/>
                </a:solidFill>
              </a:rPr>
              <a:t>.</a:t>
            </a:r>
            <a:endParaRPr lang="en-US" sz="2800" b="1" dirty="0">
              <a:solidFill>
                <a:srgbClr val="FF0000"/>
              </a:solidFill>
            </a:endParaRPr>
          </a:p>
        </p:txBody>
      </p:sp>
    </p:spTree>
    <p:extLst>
      <p:ext uri="{BB962C8B-B14F-4D97-AF65-F5344CB8AC3E}">
        <p14:creationId xmlns:p14="http://schemas.microsoft.com/office/powerpoint/2010/main" val="32285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0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BFCEBC-7FD8-42E0-B5ED-360B5A5C277F}"/>
              </a:ext>
            </a:extLst>
          </p:cNvPr>
          <p:cNvSpPr txBox="1"/>
          <p:nvPr/>
        </p:nvSpPr>
        <p:spPr>
          <a:xfrm>
            <a:off x="3553602" y="113437"/>
            <a:ext cx="4605688" cy="461665"/>
          </a:xfrm>
          <a:prstGeom prst="rect">
            <a:avLst/>
          </a:prstGeom>
          <a:noFill/>
        </p:spPr>
        <p:txBody>
          <a:bodyPr wrap="square">
            <a:spAutoFit/>
          </a:bodyPr>
          <a:lstStyle/>
          <a:p>
            <a:pPr marL="12700" algn="ctr">
              <a:spcBef>
                <a:spcPts val="100"/>
              </a:spcBef>
            </a:pPr>
            <a:r>
              <a:rPr lang="en-US" sz="2400" b="1" dirty="0">
                <a:solidFill>
                  <a:srgbClr val="120479"/>
                </a:solidFill>
                <a:latin typeface="Arial"/>
                <a:cs typeface="Arial"/>
              </a:rPr>
              <a:t>Is there any argument?</a:t>
            </a:r>
            <a:endParaRPr lang="en-US" sz="2400" b="1" dirty="0">
              <a:latin typeface="Arial"/>
              <a:cs typeface="Arial"/>
            </a:endParaRPr>
          </a:p>
        </p:txBody>
      </p:sp>
      <p:sp>
        <p:nvSpPr>
          <p:cNvPr id="11" name="TextBox 10">
            <a:extLst>
              <a:ext uri="{FF2B5EF4-FFF2-40B4-BE49-F238E27FC236}">
                <a16:creationId xmlns:a16="http://schemas.microsoft.com/office/drawing/2014/main" id="{5D364683-691D-443C-B0AF-C41E9ACAE498}"/>
              </a:ext>
            </a:extLst>
          </p:cNvPr>
          <p:cNvSpPr txBox="1"/>
          <p:nvPr/>
        </p:nvSpPr>
        <p:spPr>
          <a:xfrm>
            <a:off x="980700" y="5810326"/>
            <a:ext cx="8915399" cy="523220"/>
          </a:xfrm>
          <a:prstGeom prst="rect">
            <a:avLst/>
          </a:prstGeom>
          <a:noFill/>
        </p:spPr>
        <p:txBody>
          <a:bodyPr wrap="square" rtlCol="0">
            <a:spAutoFit/>
          </a:bodyPr>
          <a:lstStyle/>
          <a:p>
            <a:pPr algn="ctr"/>
            <a:r>
              <a:rPr lang="en-US" sz="2800" b="1" dirty="0">
                <a:solidFill>
                  <a:srgbClr val="FF0000"/>
                </a:solidFill>
              </a:rPr>
              <a:t>Yep, there is an argument</a:t>
            </a:r>
            <a:r>
              <a:rPr lang="vi-VN" sz="2800" b="1" dirty="0">
                <a:solidFill>
                  <a:srgbClr val="FF0000"/>
                </a:solidFill>
              </a:rPr>
              <a:t>.</a:t>
            </a:r>
            <a:endParaRPr lang="en-US" sz="2800" b="1" dirty="0">
              <a:solidFill>
                <a:srgbClr val="FF0000"/>
              </a:solidFill>
            </a:endParaRPr>
          </a:p>
        </p:txBody>
      </p:sp>
      <p:sp>
        <p:nvSpPr>
          <p:cNvPr id="12" name="TextBox 11">
            <a:extLst>
              <a:ext uri="{FF2B5EF4-FFF2-40B4-BE49-F238E27FC236}">
                <a16:creationId xmlns:a16="http://schemas.microsoft.com/office/drawing/2014/main" id="{0A13DD66-FA1A-4E24-ADC9-3E45D88DE021}"/>
              </a:ext>
            </a:extLst>
          </p:cNvPr>
          <p:cNvSpPr txBox="1"/>
          <p:nvPr/>
        </p:nvSpPr>
        <p:spPr>
          <a:xfrm>
            <a:off x="8516356" y="1469148"/>
            <a:ext cx="2563281" cy="523220"/>
          </a:xfrm>
          <a:prstGeom prst="rect">
            <a:avLst/>
          </a:prstGeom>
          <a:noFill/>
        </p:spPr>
        <p:txBody>
          <a:bodyPr wrap="square" rtlCol="0">
            <a:spAutoFit/>
          </a:bodyPr>
          <a:lstStyle/>
          <a:p>
            <a:pPr algn="ctr"/>
            <a:r>
              <a:rPr lang="en-US" sz="2800" b="1" dirty="0">
                <a:solidFill>
                  <a:srgbClr val="FF0000"/>
                </a:solidFill>
              </a:rPr>
              <a:t>suggestions</a:t>
            </a:r>
          </a:p>
        </p:txBody>
      </p:sp>
      <p:sp>
        <p:nvSpPr>
          <p:cNvPr id="13" name="TextBox 12">
            <a:extLst>
              <a:ext uri="{FF2B5EF4-FFF2-40B4-BE49-F238E27FC236}">
                <a16:creationId xmlns:a16="http://schemas.microsoft.com/office/drawing/2014/main" id="{81460D6E-73F1-4617-BF70-71677C872C55}"/>
              </a:ext>
            </a:extLst>
          </p:cNvPr>
          <p:cNvSpPr txBox="1"/>
          <p:nvPr/>
        </p:nvSpPr>
        <p:spPr>
          <a:xfrm>
            <a:off x="8516356" y="2602030"/>
            <a:ext cx="2362200" cy="523220"/>
          </a:xfrm>
          <a:prstGeom prst="rect">
            <a:avLst/>
          </a:prstGeom>
          <a:noFill/>
        </p:spPr>
        <p:txBody>
          <a:bodyPr wrap="square" rtlCol="0">
            <a:spAutoFit/>
          </a:bodyPr>
          <a:lstStyle/>
          <a:p>
            <a:pPr algn="ctr"/>
            <a:r>
              <a:rPr lang="en-US" sz="2800" b="1" dirty="0">
                <a:solidFill>
                  <a:srgbClr val="FF0000"/>
                </a:solidFill>
              </a:rPr>
              <a:t>premise 1</a:t>
            </a:r>
          </a:p>
        </p:txBody>
      </p:sp>
      <p:sp>
        <p:nvSpPr>
          <p:cNvPr id="20" name="Right Bracket 19">
            <a:extLst>
              <a:ext uri="{FF2B5EF4-FFF2-40B4-BE49-F238E27FC236}">
                <a16:creationId xmlns:a16="http://schemas.microsoft.com/office/drawing/2014/main" id="{A22329EC-8C21-42A5-80B6-670115880328}"/>
              </a:ext>
            </a:extLst>
          </p:cNvPr>
          <p:cNvSpPr/>
          <p:nvPr/>
        </p:nvSpPr>
        <p:spPr>
          <a:xfrm>
            <a:off x="7906241" y="1438595"/>
            <a:ext cx="166947" cy="635069"/>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B7E17938-2A26-4F3F-84AB-AC65391DC3FF}"/>
              </a:ext>
            </a:extLst>
          </p:cNvPr>
          <p:cNvSpPr txBox="1"/>
          <p:nvPr/>
        </p:nvSpPr>
        <p:spPr>
          <a:xfrm>
            <a:off x="8516356" y="3020413"/>
            <a:ext cx="2362200" cy="523220"/>
          </a:xfrm>
          <a:prstGeom prst="rect">
            <a:avLst/>
          </a:prstGeom>
          <a:noFill/>
        </p:spPr>
        <p:txBody>
          <a:bodyPr wrap="square" rtlCol="0">
            <a:spAutoFit/>
          </a:bodyPr>
          <a:lstStyle/>
          <a:p>
            <a:pPr algn="ctr"/>
            <a:r>
              <a:rPr lang="en-US" sz="2800" b="1" dirty="0">
                <a:solidFill>
                  <a:srgbClr val="FF0000"/>
                </a:solidFill>
              </a:rPr>
              <a:t>premise 2</a:t>
            </a:r>
          </a:p>
        </p:txBody>
      </p:sp>
      <p:sp>
        <p:nvSpPr>
          <p:cNvPr id="15" name="TextBox 14">
            <a:extLst>
              <a:ext uri="{FF2B5EF4-FFF2-40B4-BE49-F238E27FC236}">
                <a16:creationId xmlns:a16="http://schemas.microsoft.com/office/drawing/2014/main" id="{7A5A8C7A-C977-4382-B074-F76B494C72A5}"/>
              </a:ext>
            </a:extLst>
          </p:cNvPr>
          <p:cNvSpPr txBox="1"/>
          <p:nvPr/>
        </p:nvSpPr>
        <p:spPr>
          <a:xfrm>
            <a:off x="8528388" y="3526185"/>
            <a:ext cx="2362200" cy="523220"/>
          </a:xfrm>
          <a:prstGeom prst="rect">
            <a:avLst/>
          </a:prstGeom>
          <a:noFill/>
        </p:spPr>
        <p:txBody>
          <a:bodyPr wrap="square" rtlCol="0">
            <a:spAutoFit/>
          </a:bodyPr>
          <a:lstStyle/>
          <a:p>
            <a:pPr algn="ctr"/>
            <a:r>
              <a:rPr lang="en-US" sz="2800" b="1" dirty="0">
                <a:solidFill>
                  <a:srgbClr val="FF0000"/>
                </a:solidFill>
              </a:rPr>
              <a:t>conclusion</a:t>
            </a:r>
          </a:p>
        </p:txBody>
      </p:sp>
      <p:sp>
        <p:nvSpPr>
          <p:cNvPr id="17" name="TextBox 16">
            <a:extLst>
              <a:ext uri="{FF2B5EF4-FFF2-40B4-BE49-F238E27FC236}">
                <a16:creationId xmlns:a16="http://schemas.microsoft.com/office/drawing/2014/main" id="{0AAF0535-AAFD-4E2E-93C5-301863C062B4}"/>
              </a:ext>
            </a:extLst>
          </p:cNvPr>
          <p:cNvSpPr txBox="1"/>
          <p:nvPr/>
        </p:nvSpPr>
        <p:spPr>
          <a:xfrm>
            <a:off x="59793" y="1286029"/>
            <a:ext cx="5378607" cy="2632003"/>
          </a:xfrm>
          <a:prstGeom prst="rect">
            <a:avLst/>
          </a:prstGeom>
          <a:noFill/>
        </p:spPr>
        <p:txBody>
          <a:bodyPr wrap="square">
            <a:spAutoFit/>
          </a:bodyPr>
          <a:lstStyle/>
          <a:p>
            <a:pPr algn="l">
              <a:lnSpc>
                <a:spcPct val="150000"/>
              </a:lnSpc>
            </a:pPr>
            <a:r>
              <a:rPr lang="vi-VN" sz="1600" b="0" i="0" dirty="0">
                <a:solidFill>
                  <a:srgbClr val="202124"/>
                </a:solidFill>
                <a:effectLst/>
                <a:latin typeface="arial" panose="020B0604020202020204" pitchFamily="34" charset="0"/>
              </a:rPr>
              <a:t>Mang </a:t>
            </a:r>
            <a:r>
              <a:rPr lang="vi-VN" sz="1600" b="0" i="0" dirty="0" err="1">
                <a:solidFill>
                  <a:srgbClr val="202124"/>
                </a:solidFill>
                <a:effectLst/>
                <a:latin typeface="arial" panose="020B0604020202020204" pitchFamily="34" charset="0"/>
              </a:rPr>
              <a:t>tiền</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về</a:t>
            </a:r>
            <a:r>
              <a:rPr lang="vi-VN" sz="1600" b="0" i="0" dirty="0">
                <a:solidFill>
                  <a:srgbClr val="202124"/>
                </a:solidFill>
                <a:effectLst/>
                <a:latin typeface="arial" panose="020B0604020202020204" pitchFamily="34" charset="0"/>
              </a:rPr>
              <a:t> cho </a:t>
            </a:r>
            <a:r>
              <a:rPr lang="vi-VN" sz="1600" b="0" i="0" dirty="0" err="1">
                <a:solidFill>
                  <a:srgbClr val="202124"/>
                </a:solidFill>
                <a:effectLst/>
                <a:latin typeface="arial" panose="020B0604020202020204" pitchFamily="34" charset="0"/>
              </a:rPr>
              <a:t>mẹ</a:t>
            </a:r>
            <a:br>
              <a:rPr lang="vi-VN" sz="1600" b="0" i="0" dirty="0">
                <a:solidFill>
                  <a:srgbClr val="202124"/>
                </a:solidFill>
                <a:effectLst/>
                <a:latin typeface="arial" panose="020B0604020202020204" pitchFamily="34" charset="0"/>
              </a:rPr>
            </a:br>
            <a:r>
              <a:rPr lang="vi-VN" sz="1600" b="0" i="0" dirty="0" err="1">
                <a:solidFill>
                  <a:srgbClr val="202124"/>
                </a:solidFill>
                <a:effectLst/>
                <a:latin typeface="arial" panose="020B0604020202020204" pitchFamily="34" charset="0"/>
              </a:rPr>
              <a:t>Đừng</a:t>
            </a:r>
            <a:r>
              <a:rPr lang="vi-VN" sz="1600" b="0" i="0" dirty="0">
                <a:solidFill>
                  <a:srgbClr val="202124"/>
                </a:solidFill>
                <a:effectLst/>
                <a:latin typeface="arial" panose="020B0604020202020204" pitchFamily="34" charset="0"/>
              </a:rPr>
              <a:t> mang ưu </a:t>
            </a:r>
            <a:r>
              <a:rPr lang="vi-VN" sz="1600" b="0" i="0" dirty="0" err="1">
                <a:solidFill>
                  <a:srgbClr val="202124"/>
                </a:solidFill>
                <a:effectLst/>
                <a:latin typeface="arial" panose="020B0604020202020204" pitchFamily="34" charset="0"/>
              </a:rPr>
              <a:t>phiền</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về</a:t>
            </a:r>
            <a:r>
              <a:rPr lang="vi-VN" sz="1600" b="0" i="0" dirty="0">
                <a:solidFill>
                  <a:srgbClr val="202124"/>
                </a:solidFill>
                <a:effectLst/>
                <a:latin typeface="arial" panose="020B0604020202020204" pitchFamily="34" charset="0"/>
              </a:rPr>
              <a:t> cho </a:t>
            </a:r>
            <a:r>
              <a:rPr lang="vi-VN" sz="1600" b="0" i="0" dirty="0" err="1">
                <a:solidFill>
                  <a:srgbClr val="202124"/>
                </a:solidFill>
                <a:effectLst/>
                <a:latin typeface="arial" panose="020B0604020202020204" pitchFamily="34" charset="0"/>
              </a:rPr>
              <a:t>mẹ</a:t>
            </a:r>
            <a:endParaRPr lang="vi-VN" sz="1600" dirty="0">
              <a:solidFill>
                <a:srgbClr val="202124"/>
              </a:solidFill>
              <a:latin typeface="arial" panose="020B0604020202020204" pitchFamily="34" charset="0"/>
            </a:endParaRPr>
          </a:p>
          <a:p>
            <a:pPr algn="l">
              <a:lnSpc>
                <a:spcPct val="150000"/>
              </a:lnSpc>
            </a:pPr>
            <a:br>
              <a:rPr lang="vi-VN" sz="1600" b="0" i="0" dirty="0">
                <a:solidFill>
                  <a:srgbClr val="202124"/>
                </a:solidFill>
                <a:effectLst/>
                <a:latin typeface="arial" panose="020B0604020202020204" pitchFamily="34" charset="0"/>
              </a:rPr>
            </a:br>
            <a:r>
              <a:rPr lang="vi-VN" sz="1600" b="0" i="0" dirty="0" err="1">
                <a:solidFill>
                  <a:srgbClr val="202124"/>
                </a:solidFill>
                <a:effectLst/>
                <a:latin typeface="arial" panose="020B0604020202020204" pitchFamily="34" charset="0"/>
              </a:rPr>
              <a:t>Cái</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máy</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tính</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mà</a:t>
            </a:r>
            <a:r>
              <a:rPr lang="vi-VN" sz="1600" b="0" i="0" dirty="0">
                <a:solidFill>
                  <a:srgbClr val="202124"/>
                </a:solidFill>
                <a:effectLst/>
                <a:latin typeface="arial" panose="020B0604020202020204" pitchFamily="34" charset="0"/>
              </a:rPr>
              <a:t> con thu âm </a:t>
            </a:r>
            <a:r>
              <a:rPr lang="vi-VN" sz="1600" b="0" i="0" dirty="0" err="1">
                <a:solidFill>
                  <a:srgbClr val="202124"/>
                </a:solidFill>
                <a:effectLst/>
                <a:latin typeface="arial" panose="020B0604020202020204" pitchFamily="34" charset="0"/>
              </a:rPr>
              <a:t>mấy</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bài</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đầu</a:t>
            </a:r>
            <a:br>
              <a:rPr lang="vi-VN" sz="1600" b="0" i="0" dirty="0">
                <a:solidFill>
                  <a:srgbClr val="202124"/>
                </a:solidFill>
                <a:effectLst/>
                <a:latin typeface="arial" panose="020B0604020202020204" pitchFamily="34" charset="0"/>
              </a:rPr>
            </a:br>
            <a:r>
              <a:rPr lang="vi-VN" sz="1600" b="0" i="0" dirty="0" err="1">
                <a:solidFill>
                  <a:srgbClr val="202124"/>
                </a:solidFill>
                <a:effectLst/>
                <a:latin typeface="arial" panose="020B0604020202020204" pitchFamily="34" charset="0"/>
              </a:rPr>
              <a:t>Mẹ</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đổi</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bằng</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nhiều</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ngày</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đổ</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mồ</a:t>
            </a:r>
            <a:r>
              <a:rPr lang="vi-VN" sz="1600" b="0" i="0" dirty="0">
                <a:solidFill>
                  <a:srgbClr val="202124"/>
                </a:solidFill>
                <a:effectLst/>
                <a:latin typeface="arial" panose="020B0604020202020204" pitchFamily="34" charset="0"/>
              </a:rPr>
              <a:t> hôi (</a:t>
            </a:r>
            <a:r>
              <a:rPr lang="vi-VN" sz="1600" b="0" i="0" dirty="0" err="1">
                <a:solidFill>
                  <a:srgbClr val="202124"/>
                </a:solidFill>
                <a:effectLst/>
                <a:latin typeface="arial" panose="020B0604020202020204" pitchFamily="34" charset="0"/>
              </a:rPr>
              <a:t>ướt</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nhoè</a:t>
            </a:r>
            <a:r>
              <a:rPr lang="vi-VN" sz="1600" b="0" i="0" dirty="0">
                <a:solidFill>
                  <a:srgbClr val="202124"/>
                </a:solidFill>
                <a:effectLst/>
                <a:latin typeface="arial" panose="020B0604020202020204" pitchFamily="34" charset="0"/>
              </a:rPr>
              <a:t>)</a:t>
            </a:r>
            <a:br>
              <a:rPr lang="vi-VN" sz="1600" b="0" i="0" dirty="0">
                <a:solidFill>
                  <a:srgbClr val="202124"/>
                </a:solidFill>
                <a:effectLst/>
                <a:latin typeface="arial" panose="020B0604020202020204" pitchFamily="34" charset="0"/>
              </a:rPr>
            </a:br>
            <a:r>
              <a:rPr lang="vi-VN" sz="1600" b="0" i="0" dirty="0" err="1">
                <a:solidFill>
                  <a:srgbClr val="202124"/>
                </a:solidFill>
                <a:effectLst/>
                <a:latin typeface="arial" panose="020B0604020202020204" pitchFamily="34" charset="0"/>
              </a:rPr>
              <a:t>Giờ</a:t>
            </a:r>
            <a:r>
              <a:rPr lang="vi-VN" sz="1600" b="0" i="0" dirty="0">
                <a:solidFill>
                  <a:srgbClr val="202124"/>
                </a:solidFill>
                <a:effectLst/>
                <a:latin typeface="arial" panose="020B0604020202020204" pitchFamily="34" charset="0"/>
              </a:rPr>
              <a:t> con </a:t>
            </a:r>
            <a:r>
              <a:rPr lang="vi-VN" sz="1600" b="0" i="0" dirty="0" err="1">
                <a:solidFill>
                  <a:srgbClr val="202124"/>
                </a:solidFill>
                <a:effectLst/>
                <a:latin typeface="arial" panose="020B0604020202020204" pitchFamily="34" charset="0"/>
              </a:rPr>
              <a:t>đã</a:t>
            </a:r>
            <a:r>
              <a:rPr lang="vi-VN" sz="1600" b="0" i="0" dirty="0">
                <a:solidFill>
                  <a:srgbClr val="202124"/>
                </a:solidFill>
                <a:effectLst/>
                <a:latin typeface="arial" panose="020B0604020202020204" pitchFamily="34" charset="0"/>
              </a:rPr>
              <a:t> đi </a:t>
            </a:r>
            <a:r>
              <a:rPr lang="vi-VN" sz="1600" b="0" i="0" dirty="0" err="1">
                <a:solidFill>
                  <a:srgbClr val="202124"/>
                </a:solidFill>
                <a:effectLst/>
                <a:latin typeface="arial" panose="020B0604020202020204" pitchFamily="34" charset="0"/>
              </a:rPr>
              <a:t>làm</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và</a:t>
            </a:r>
            <a:r>
              <a:rPr lang="vi-VN" sz="1600" b="0" i="0" dirty="0">
                <a:solidFill>
                  <a:srgbClr val="202124"/>
                </a:solidFill>
                <a:effectLst/>
                <a:latin typeface="arial" panose="020B0604020202020204" pitchFamily="34" charset="0"/>
              </a:rPr>
              <a:t> con </a:t>
            </a:r>
            <a:r>
              <a:rPr lang="vi-VN" sz="1600" b="0" i="0" dirty="0" err="1">
                <a:solidFill>
                  <a:srgbClr val="202124"/>
                </a:solidFill>
                <a:effectLst/>
                <a:latin typeface="arial" panose="020B0604020202020204" pitchFamily="34" charset="0"/>
              </a:rPr>
              <a:t>kiếm</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tiền</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về</a:t>
            </a:r>
            <a:br>
              <a:rPr lang="vi-VN" sz="1600" b="0" i="0" dirty="0">
                <a:solidFill>
                  <a:srgbClr val="202124"/>
                </a:solidFill>
                <a:effectLst/>
                <a:latin typeface="arial" panose="020B0604020202020204" pitchFamily="34" charset="0"/>
              </a:rPr>
            </a:br>
            <a:r>
              <a:rPr lang="vi-VN" sz="1600" b="0" i="0" dirty="0" err="1">
                <a:solidFill>
                  <a:srgbClr val="202124"/>
                </a:solidFill>
                <a:effectLst/>
                <a:latin typeface="arial" panose="020B0604020202020204" pitchFamily="34" charset="0"/>
              </a:rPr>
              <a:t>Mẹ</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chỉ</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cần</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ngồi</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đó</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mà</a:t>
            </a:r>
            <a:r>
              <a:rPr lang="vi-VN" sz="1600" b="0" i="0" dirty="0">
                <a:solidFill>
                  <a:srgbClr val="202124"/>
                </a:solidFill>
                <a:effectLst/>
                <a:latin typeface="arial" panose="020B0604020202020204" pitchFamily="34" charset="0"/>
              </a:rPr>
              <a:t> xơi </a:t>
            </a:r>
            <a:r>
              <a:rPr lang="vi-VN" sz="1600" b="0" i="0" dirty="0" err="1">
                <a:solidFill>
                  <a:srgbClr val="202124"/>
                </a:solidFill>
                <a:effectLst/>
                <a:latin typeface="arial" panose="020B0604020202020204" pitchFamily="34" charset="0"/>
              </a:rPr>
              <a:t>oh</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nước</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chè</a:t>
            </a:r>
            <a:r>
              <a:rPr lang="vi-VN" sz="1600" b="0" i="0" dirty="0">
                <a:solidFill>
                  <a:srgbClr val="202124"/>
                </a:solidFill>
                <a:effectLst/>
                <a:latin typeface="arial" panose="020B0604020202020204" pitchFamily="34" charset="0"/>
              </a:rPr>
              <a:t>)</a:t>
            </a:r>
          </a:p>
        </p:txBody>
      </p:sp>
      <p:sp>
        <p:nvSpPr>
          <p:cNvPr id="19" name="TextBox 18">
            <a:extLst>
              <a:ext uri="{FF2B5EF4-FFF2-40B4-BE49-F238E27FC236}">
                <a16:creationId xmlns:a16="http://schemas.microsoft.com/office/drawing/2014/main" id="{916686D3-8A31-45CD-B0C2-57029BD81CB3}"/>
              </a:ext>
            </a:extLst>
          </p:cNvPr>
          <p:cNvSpPr txBox="1"/>
          <p:nvPr/>
        </p:nvSpPr>
        <p:spPr>
          <a:xfrm>
            <a:off x="4764891" y="1361302"/>
            <a:ext cx="4391142" cy="2632003"/>
          </a:xfrm>
          <a:prstGeom prst="rect">
            <a:avLst/>
          </a:prstGeom>
          <a:noFill/>
        </p:spPr>
        <p:txBody>
          <a:bodyPr wrap="square">
            <a:spAutoFit/>
          </a:bodyPr>
          <a:lstStyle/>
          <a:p>
            <a:pPr algn="l">
              <a:lnSpc>
                <a:spcPct val="150000"/>
              </a:lnSpc>
            </a:pPr>
            <a:r>
              <a:rPr lang="vi-VN" sz="1600" b="0" i="0" dirty="0" err="1">
                <a:solidFill>
                  <a:srgbClr val="202124"/>
                </a:solidFill>
                <a:effectLst/>
                <a:latin typeface="arial" panose="020B0604020202020204" pitchFamily="34" charset="0"/>
              </a:rPr>
              <a:t>Bring</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your</a:t>
            </a:r>
            <a:r>
              <a:rPr lang="vi-VN" sz="1600" b="0" i="0" dirty="0">
                <a:solidFill>
                  <a:srgbClr val="202124"/>
                </a:solidFill>
                <a:effectLst/>
                <a:latin typeface="arial" panose="020B0604020202020204" pitchFamily="34" charset="0"/>
              </a:rPr>
              <a:t> Mom </a:t>
            </a:r>
            <a:r>
              <a:rPr lang="vi-VN" sz="1600" b="0" i="0" dirty="0" err="1">
                <a:solidFill>
                  <a:srgbClr val="202124"/>
                </a:solidFill>
                <a:effectLst/>
                <a:latin typeface="arial" panose="020B0604020202020204" pitchFamily="34" charset="0"/>
              </a:rPr>
              <a:t>money</a:t>
            </a:r>
            <a:r>
              <a:rPr lang="vi-VN" sz="1600" b="0" i="0" dirty="0">
                <a:solidFill>
                  <a:srgbClr val="202124"/>
                </a:solidFill>
                <a:effectLst/>
                <a:latin typeface="arial" panose="020B0604020202020204" pitchFamily="34" charset="0"/>
              </a:rPr>
              <a:t>. </a:t>
            </a:r>
            <a:br>
              <a:rPr lang="vi-VN" sz="1600" b="0" i="0" dirty="0">
                <a:solidFill>
                  <a:srgbClr val="202124"/>
                </a:solidFill>
                <a:effectLst/>
                <a:latin typeface="arial" panose="020B0604020202020204" pitchFamily="34" charset="0"/>
              </a:rPr>
            </a:br>
            <a:r>
              <a:rPr lang="vi-VN" sz="1600" b="0" i="0" dirty="0" err="1">
                <a:solidFill>
                  <a:srgbClr val="202124"/>
                </a:solidFill>
                <a:effectLst/>
                <a:latin typeface="arial" panose="020B0604020202020204" pitchFamily="34" charset="0"/>
              </a:rPr>
              <a:t>Don’t</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bring</a:t>
            </a:r>
            <a:r>
              <a:rPr lang="vi-VN" sz="1600" b="0" i="0" dirty="0">
                <a:solidFill>
                  <a:srgbClr val="202124"/>
                </a:solidFill>
                <a:effectLst/>
                <a:latin typeface="arial" panose="020B0604020202020204" pitchFamily="34" charset="0"/>
              </a:rPr>
              <a:t> </a:t>
            </a:r>
            <a:r>
              <a:rPr lang="vi-VN" sz="1600" b="0" i="0" dirty="0" err="1">
                <a:solidFill>
                  <a:srgbClr val="202124"/>
                </a:solidFill>
                <a:effectLst/>
                <a:latin typeface="arial" panose="020B0604020202020204" pitchFamily="34" charset="0"/>
              </a:rPr>
              <a:t>your</a:t>
            </a:r>
            <a:r>
              <a:rPr lang="vi-VN" sz="1600" b="0" i="0" dirty="0">
                <a:solidFill>
                  <a:srgbClr val="202124"/>
                </a:solidFill>
                <a:effectLst/>
                <a:latin typeface="arial" panose="020B0604020202020204" pitchFamily="34" charset="0"/>
              </a:rPr>
              <a:t> Mom </a:t>
            </a:r>
            <a:r>
              <a:rPr lang="en-US" sz="1600" b="0" i="0" dirty="0" err="1">
                <a:solidFill>
                  <a:srgbClr val="202124"/>
                </a:solidFill>
                <a:effectLst/>
                <a:latin typeface="arial" panose="020B0604020202020204" pitchFamily="34" charset="0"/>
              </a:rPr>
              <a:t>sorr</a:t>
            </a:r>
            <a:r>
              <a:rPr lang="vi-VN" sz="1600" b="0" i="0" dirty="0" err="1">
                <a:solidFill>
                  <a:srgbClr val="202124"/>
                </a:solidFill>
                <a:effectLst/>
                <a:latin typeface="arial" panose="020B0604020202020204" pitchFamily="34" charset="0"/>
              </a:rPr>
              <a:t>ow</a:t>
            </a:r>
            <a:r>
              <a:rPr lang="vi-VN" sz="1600" b="0" i="0" dirty="0">
                <a:solidFill>
                  <a:srgbClr val="202124"/>
                </a:solidFill>
                <a:effectLst/>
                <a:latin typeface="arial" panose="020B0604020202020204" pitchFamily="34" charset="0"/>
              </a:rPr>
              <a:t>. </a:t>
            </a:r>
            <a:endParaRPr lang="en-US" sz="1600" b="0" i="0" dirty="0">
              <a:solidFill>
                <a:srgbClr val="202124"/>
              </a:solidFill>
              <a:effectLst/>
              <a:latin typeface="arial" panose="020B0604020202020204" pitchFamily="34" charset="0"/>
            </a:endParaRPr>
          </a:p>
          <a:p>
            <a:pPr algn="l">
              <a:lnSpc>
                <a:spcPct val="150000"/>
              </a:lnSpc>
            </a:pPr>
            <a:br>
              <a:rPr lang="vi-VN" sz="1600" b="0" i="0" dirty="0">
                <a:solidFill>
                  <a:srgbClr val="202124"/>
                </a:solidFill>
                <a:effectLst/>
                <a:latin typeface="arial" panose="020B0604020202020204" pitchFamily="34" charset="0"/>
              </a:rPr>
            </a:br>
            <a:r>
              <a:rPr lang="en-US" sz="1600" b="0" i="0" dirty="0">
                <a:solidFill>
                  <a:srgbClr val="202124"/>
                </a:solidFill>
                <a:effectLst/>
                <a:latin typeface="arial" panose="020B0604020202020204" pitchFamily="34" charset="0"/>
              </a:rPr>
              <a:t>Mom, you worked too hard to buy me a computer for my first song recordings. </a:t>
            </a:r>
          </a:p>
          <a:p>
            <a:pPr algn="l">
              <a:lnSpc>
                <a:spcPct val="150000"/>
              </a:lnSpc>
            </a:pPr>
            <a:r>
              <a:rPr lang="en-US" sz="1600" b="0" i="0" dirty="0">
                <a:solidFill>
                  <a:srgbClr val="202124"/>
                </a:solidFill>
                <a:effectLst/>
                <a:latin typeface="arial" panose="020B0604020202020204" pitchFamily="34" charset="0"/>
              </a:rPr>
              <a:t>Now I can make money from my work. </a:t>
            </a:r>
          </a:p>
          <a:p>
            <a:pPr algn="l">
              <a:lnSpc>
                <a:spcPct val="150000"/>
              </a:lnSpc>
            </a:pPr>
            <a:r>
              <a:rPr lang="en-US" sz="1600" b="0" i="0" dirty="0">
                <a:solidFill>
                  <a:srgbClr val="202124"/>
                </a:solidFill>
                <a:effectLst/>
                <a:latin typeface="arial" panose="020B0604020202020204" pitchFamily="34" charset="0"/>
              </a:rPr>
              <a:t>You only need to sit back and enjoy life. </a:t>
            </a:r>
            <a:endParaRPr lang="vi-VN" sz="1600" b="0" i="0" dirty="0">
              <a:solidFill>
                <a:srgbClr val="202124"/>
              </a:solidFill>
              <a:effectLst/>
              <a:latin typeface="arial" panose="020B0604020202020204" pitchFamily="34" charset="0"/>
            </a:endParaRPr>
          </a:p>
        </p:txBody>
      </p:sp>
      <p:sp>
        <p:nvSpPr>
          <p:cNvPr id="18" name="TextBox 17">
            <a:extLst>
              <a:ext uri="{FF2B5EF4-FFF2-40B4-BE49-F238E27FC236}">
                <a16:creationId xmlns:a16="http://schemas.microsoft.com/office/drawing/2014/main" id="{6DE9610D-6D1C-48ED-B04E-CA167D82BE92}"/>
              </a:ext>
            </a:extLst>
          </p:cNvPr>
          <p:cNvSpPr txBox="1"/>
          <p:nvPr/>
        </p:nvSpPr>
        <p:spPr>
          <a:xfrm>
            <a:off x="954163" y="4375868"/>
            <a:ext cx="3589866" cy="307777"/>
          </a:xfrm>
          <a:prstGeom prst="rect">
            <a:avLst/>
          </a:prstGeom>
          <a:noFill/>
        </p:spPr>
        <p:txBody>
          <a:bodyPr wrap="square" rtlCol="0">
            <a:spAutoFit/>
          </a:bodyPr>
          <a:lstStyle/>
          <a:p>
            <a:r>
              <a:rPr lang="en-US" sz="1400" i="1" dirty="0"/>
              <a:t>(From: </a:t>
            </a:r>
            <a:r>
              <a:rPr lang="vi-VN" sz="1400" i="1" dirty="0"/>
              <a:t>Mang </a:t>
            </a:r>
            <a:r>
              <a:rPr lang="vi-VN" sz="1400" i="1" dirty="0" err="1"/>
              <a:t>tiền</a:t>
            </a:r>
            <a:r>
              <a:rPr lang="vi-VN" sz="1400" i="1" dirty="0"/>
              <a:t> </a:t>
            </a:r>
            <a:r>
              <a:rPr lang="vi-VN" sz="1400" i="1" dirty="0" err="1"/>
              <a:t>về</a:t>
            </a:r>
            <a:r>
              <a:rPr lang="vi-VN" sz="1400" i="1" dirty="0"/>
              <a:t> cho </a:t>
            </a:r>
            <a:r>
              <a:rPr lang="vi-VN" sz="1400" i="1" dirty="0" err="1"/>
              <a:t>mẹ</a:t>
            </a:r>
            <a:r>
              <a:rPr lang="en-US" sz="1400" i="1" dirty="0"/>
              <a:t>)</a:t>
            </a:r>
          </a:p>
        </p:txBody>
      </p:sp>
    </p:spTree>
    <p:extLst>
      <p:ext uri="{BB962C8B-B14F-4D97-AF65-F5344CB8AC3E}">
        <p14:creationId xmlns:p14="http://schemas.microsoft.com/office/powerpoint/2010/main" val="41833937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20" grpId="0" animBg="1"/>
      <p:bldP spid="14" grpId="0"/>
      <p:bldP spid="15"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7E0B2-A018-B342-D3F7-F61FD79DBF84}"/>
              </a:ext>
            </a:extLst>
          </p:cNvPr>
          <p:cNvPicPr>
            <a:picLocks noChangeAspect="1"/>
          </p:cNvPicPr>
          <p:nvPr/>
        </p:nvPicPr>
        <p:blipFill>
          <a:blip r:embed="rId3"/>
          <a:stretch>
            <a:fillRect/>
          </a:stretch>
        </p:blipFill>
        <p:spPr>
          <a:xfrm>
            <a:off x="970926" y="1226751"/>
            <a:ext cx="7937254" cy="5238075"/>
          </a:xfrm>
          <a:prstGeom prst="rect">
            <a:avLst/>
          </a:prstGeom>
        </p:spPr>
      </p:pic>
      <p:sp>
        <p:nvSpPr>
          <p:cNvPr id="4" name="TextBox 3">
            <a:extLst>
              <a:ext uri="{FF2B5EF4-FFF2-40B4-BE49-F238E27FC236}">
                <a16:creationId xmlns:a16="http://schemas.microsoft.com/office/drawing/2014/main" id="{926F2C14-63A0-AAF7-D61C-57265DE4D1C9}"/>
              </a:ext>
            </a:extLst>
          </p:cNvPr>
          <p:cNvSpPr txBox="1"/>
          <p:nvPr/>
        </p:nvSpPr>
        <p:spPr>
          <a:xfrm>
            <a:off x="2368014" y="262109"/>
            <a:ext cx="7802722" cy="461665"/>
          </a:xfrm>
          <a:prstGeom prst="rect">
            <a:avLst/>
          </a:prstGeom>
          <a:noFill/>
        </p:spPr>
        <p:txBody>
          <a:bodyPr wrap="square">
            <a:spAutoFit/>
          </a:bodyPr>
          <a:lstStyle/>
          <a:p>
            <a:pPr marL="12700" algn="ctr">
              <a:spcBef>
                <a:spcPts val="100"/>
              </a:spcBef>
            </a:pPr>
            <a:r>
              <a:rPr lang="vi-VN" sz="2400" b="1">
                <a:solidFill>
                  <a:srgbClr val="120479"/>
                </a:solidFill>
                <a:latin typeface="Arial"/>
                <a:cs typeface="Arial"/>
              </a:rPr>
              <a:t>IDENTIFY WHAT EACH SPEAKER STATES</a:t>
            </a:r>
            <a:endParaRPr lang="en-US" sz="2400" b="1" dirty="0">
              <a:latin typeface="Arial"/>
              <a:cs typeface="Arial"/>
            </a:endParaRPr>
          </a:p>
        </p:txBody>
      </p:sp>
      <p:sp>
        <p:nvSpPr>
          <p:cNvPr id="7" name="TextBox 6">
            <a:extLst>
              <a:ext uri="{FF2B5EF4-FFF2-40B4-BE49-F238E27FC236}">
                <a16:creationId xmlns:a16="http://schemas.microsoft.com/office/drawing/2014/main" id="{C5B8745C-B766-FA1D-E246-C823B1FF9C39}"/>
              </a:ext>
            </a:extLst>
          </p:cNvPr>
          <p:cNvSpPr txBox="1"/>
          <p:nvPr/>
        </p:nvSpPr>
        <p:spPr>
          <a:xfrm>
            <a:off x="8908180" y="2460812"/>
            <a:ext cx="2938679" cy="461665"/>
          </a:xfrm>
          <a:prstGeom prst="rect">
            <a:avLst/>
          </a:prstGeom>
          <a:noFill/>
        </p:spPr>
        <p:txBody>
          <a:bodyPr wrap="square" rtlCol="0">
            <a:spAutoFit/>
          </a:bodyPr>
          <a:lstStyle/>
          <a:p>
            <a:r>
              <a:rPr lang="en-US" sz="2400" b="1" dirty="0"/>
              <a:t>Request</a:t>
            </a:r>
          </a:p>
        </p:txBody>
      </p:sp>
      <p:sp>
        <p:nvSpPr>
          <p:cNvPr id="8" name="TextBox 7">
            <a:extLst>
              <a:ext uri="{FF2B5EF4-FFF2-40B4-BE49-F238E27FC236}">
                <a16:creationId xmlns:a16="http://schemas.microsoft.com/office/drawing/2014/main" id="{8FA54899-3206-D52B-8584-67010B0B2CBC}"/>
              </a:ext>
            </a:extLst>
          </p:cNvPr>
          <p:cNvSpPr txBox="1"/>
          <p:nvPr/>
        </p:nvSpPr>
        <p:spPr>
          <a:xfrm>
            <a:off x="8908180" y="5795682"/>
            <a:ext cx="2729753" cy="461665"/>
          </a:xfrm>
          <a:prstGeom prst="rect">
            <a:avLst/>
          </a:prstGeom>
          <a:noFill/>
        </p:spPr>
        <p:txBody>
          <a:bodyPr wrap="square" rtlCol="0">
            <a:spAutoFit/>
          </a:bodyPr>
          <a:lstStyle/>
          <a:p>
            <a:r>
              <a:rPr lang="vi-VN" sz="2400" b="1" dirty="0"/>
              <a:t>Argument </a:t>
            </a:r>
            <a:endParaRPr lang="en-US" sz="2400" b="1" dirty="0"/>
          </a:p>
        </p:txBody>
      </p:sp>
    </p:spTree>
    <p:extLst>
      <p:ext uri="{BB962C8B-B14F-4D97-AF65-F5344CB8AC3E}">
        <p14:creationId xmlns:p14="http://schemas.microsoft.com/office/powerpoint/2010/main" val="218976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72268" y="5990696"/>
            <a:ext cx="7562589" cy="646331"/>
          </a:xfrm>
          <a:prstGeom prst="rect">
            <a:avLst/>
          </a:prstGeom>
          <a:noFill/>
        </p:spPr>
        <p:txBody>
          <a:bodyPr wrap="square" rtlCol="0">
            <a:spAutoFit/>
          </a:bodyPr>
          <a:lstStyle/>
          <a:p>
            <a:pPr algn="ctr"/>
            <a:r>
              <a:rPr lang="en-US" sz="3600" b="1" dirty="0">
                <a:solidFill>
                  <a:srgbClr val="FF0000"/>
                </a:solidFill>
              </a:rPr>
              <a:t>Yep, it’s an argument.</a:t>
            </a:r>
          </a:p>
        </p:txBody>
      </p:sp>
      <p:sp>
        <p:nvSpPr>
          <p:cNvPr id="4" name="Rectangle 3"/>
          <p:cNvSpPr/>
          <p:nvPr/>
        </p:nvSpPr>
        <p:spPr>
          <a:xfrm>
            <a:off x="5455898" y="1106311"/>
            <a:ext cx="6180667" cy="2160591"/>
          </a:xfrm>
          <a:prstGeom prst="rect">
            <a:avLst/>
          </a:prstGeom>
        </p:spPr>
        <p:txBody>
          <a:bodyPr wrap="square">
            <a:spAutoFit/>
          </a:bodyPr>
          <a:lstStyle/>
          <a:p>
            <a:pPr>
              <a:lnSpc>
                <a:spcPct val="120000"/>
              </a:lnSpc>
            </a:pPr>
            <a:r>
              <a:rPr lang="vi-VN" sz="2400" dirty="0"/>
              <a:t>“Con người cũng như con chim chiều về tổ sáng thì kiếm ăn</a:t>
            </a:r>
            <a:r>
              <a:rPr lang="en-US" sz="2400" dirty="0"/>
              <a:t>. </a:t>
            </a:r>
            <a:r>
              <a:rPr lang="vi-VN" sz="2400" dirty="0"/>
              <a:t>Ngày mải mê đi tìm cơm gạo, đêm co mình dưới một miếng trăng</a:t>
            </a:r>
            <a:r>
              <a:rPr lang="en-US" sz="2400" dirty="0"/>
              <a:t>.</a:t>
            </a:r>
            <a:r>
              <a:rPr lang="vi-VN" sz="2400" dirty="0"/>
              <a:t>”</a:t>
            </a:r>
            <a:endParaRPr lang="en-US" sz="2400" dirty="0"/>
          </a:p>
          <a:p>
            <a:endParaRPr lang="en-US" sz="2400" dirty="0"/>
          </a:p>
          <a:p>
            <a:r>
              <a:rPr lang="en-US" sz="2400" i="1" dirty="0"/>
              <a:t>				</a:t>
            </a:r>
            <a:r>
              <a:rPr lang="en-US" sz="2000" i="1" dirty="0"/>
              <a:t>(</a:t>
            </a:r>
            <a:r>
              <a:rPr lang="en-US" sz="2000" i="1" dirty="0" err="1"/>
              <a:t>Lộn</a:t>
            </a:r>
            <a:r>
              <a:rPr lang="en-US" sz="2000" i="1" dirty="0"/>
              <a:t> </a:t>
            </a:r>
            <a:r>
              <a:rPr lang="en-US" sz="2000" i="1" dirty="0" err="1"/>
              <a:t>xộn</a:t>
            </a:r>
            <a:r>
              <a:rPr lang="en-US" sz="2000" i="1" dirty="0"/>
              <a:t> 3)</a:t>
            </a:r>
            <a:endParaRPr lang="en-US" sz="2400" i="1" dirty="0"/>
          </a:p>
        </p:txBody>
      </p:sp>
      <p:pic>
        <p:nvPicPr>
          <p:cNvPr id="33794" name="Picture 2" descr="Image result for Äen vÃ¢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1625" y="1232341"/>
            <a:ext cx="2134145" cy="3794037"/>
          </a:xfrm>
          <a:prstGeom prst="rect">
            <a:avLst/>
          </a:prstGeom>
          <a:noFill/>
          <a:extLst>
            <a:ext uri="{909E8E84-426E-40DD-AFC4-6F175D3DCCD1}">
              <a14:hiddenFill xmlns:a14="http://schemas.microsoft.com/office/drawing/2010/main">
                <a:solidFill>
                  <a:srgbClr val="FFFFFF"/>
                </a:solidFill>
              </a14:hiddenFill>
            </a:ext>
          </a:extLst>
        </p:spPr>
      </p:pic>
      <p:pic>
        <p:nvPicPr>
          <p:cNvPr id="3" name="Lon xo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11625" y="5320859"/>
            <a:ext cx="609600" cy="609600"/>
          </a:xfrm>
          <a:prstGeom prst="rect">
            <a:avLst/>
          </a:prstGeom>
        </p:spPr>
      </p:pic>
      <p:sp>
        <p:nvSpPr>
          <p:cNvPr id="9" name="TextBox 8">
            <a:extLst>
              <a:ext uri="{FF2B5EF4-FFF2-40B4-BE49-F238E27FC236}">
                <a16:creationId xmlns:a16="http://schemas.microsoft.com/office/drawing/2014/main" id="{61C644A4-F96D-4245-9102-5FED950C4DF2}"/>
              </a:ext>
            </a:extLst>
          </p:cNvPr>
          <p:cNvSpPr txBox="1"/>
          <p:nvPr/>
        </p:nvSpPr>
        <p:spPr>
          <a:xfrm>
            <a:off x="3745265" y="334903"/>
            <a:ext cx="4605688" cy="461665"/>
          </a:xfrm>
          <a:prstGeom prst="rect">
            <a:avLst/>
          </a:prstGeom>
          <a:noFill/>
        </p:spPr>
        <p:txBody>
          <a:bodyPr wrap="square">
            <a:spAutoFit/>
          </a:bodyPr>
          <a:lstStyle/>
          <a:p>
            <a:pPr marL="12700" algn="ctr">
              <a:spcBef>
                <a:spcPts val="100"/>
              </a:spcBef>
            </a:pPr>
            <a:r>
              <a:rPr lang="en-US" sz="2400" b="1" dirty="0">
                <a:solidFill>
                  <a:srgbClr val="120479"/>
                </a:solidFill>
                <a:latin typeface="Arial"/>
                <a:cs typeface="Arial"/>
              </a:rPr>
              <a:t>IS IT </a:t>
            </a:r>
            <a:r>
              <a:rPr lang="en-US" sz="2400" b="1" spc="-5" dirty="0">
                <a:solidFill>
                  <a:srgbClr val="120479"/>
                </a:solidFill>
                <a:latin typeface="Arial"/>
                <a:cs typeface="Arial"/>
              </a:rPr>
              <a:t>AN</a:t>
            </a:r>
            <a:r>
              <a:rPr lang="en-US" sz="2400" b="1" spc="-25" dirty="0">
                <a:solidFill>
                  <a:srgbClr val="120479"/>
                </a:solidFill>
                <a:latin typeface="Arial"/>
                <a:cs typeface="Arial"/>
              </a:rPr>
              <a:t> </a:t>
            </a:r>
            <a:r>
              <a:rPr lang="en-US" sz="2400" b="1" spc="-5" dirty="0">
                <a:solidFill>
                  <a:srgbClr val="120479"/>
                </a:solidFill>
                <a:latin typeface="Arial"/>
                <a:cs typeface="Arial"/>
              </a:rPr>
              <a:t>ARGUMENT?</a:t>
            </a:r>
            <a:endParaRPr lang="en-US" sz="2400" b="1" dirty="0">
              <a:latin typeface="Arial"/>
              <a:cs typeface="Arial"/>
            </a:endParaRPr>
          </a:p>
        </p:txBody>
      </p:sp>
      <p:sp>
        <p:nvSpPr>
          <p:cNvPr id="7" name="Rectangle 6">
            <a:extLst>
              <a:ext uri="{FF2B5EF4-FFF2-40B4-BE49-F238E27FC236}">
                <a16:creationId xmlns:a16="http://schemas.microsoft.com/office/drawing/2014/main" id="{B7F72B76-748C-4005-92F5-0D5BED5E8E3B}"/>
              </a:ext>
            </a:extLst>
          </p:cNvPr>
          <p:cNvSpPr/>
          <p:nvPr/>
        </p:nvSpPr>
        <p:spPr>
          <a:xfrm>
            <a:off x="5455898" y="3518385"/>
            <a:ext cx="6180667" cy="2603790"/>
          </a:xfrm>
          <a:prstGeom prst="rect">
            <a:avLst/>
          </a:prstGeom>
        </p:spPr>
        <p:txBody>
          <a:bodyPr wrap="square">
            <a:spAutoFit/>
          </a:bodyPr>
          <a:lstStyle/>
          <a:p>
            <a:pPr>
              <a:lnSpc>
                <a:spcPct val="120000"/>
              </a:lnSpc>
            </a:pPr>
            <a:r>
              <a:rPr lang="vi-VN" sz="2400" dirty="0"/>
              <a:t>“</a:t>
            </a:r>
            <a:r>
              <a:rPr lang="en-US" sz="2400" dirty="0"/>
              <a:t>Humans are like birds. They come back to their nests in the afternoon and look for food in the morning. They earn their living during the day and shrink under a piece of moonlight at night.</a:t>
            </a:r>
            <a:r>
              <a:rPr lang="vi-VN" sz="2400" dirty="0"/>
              <a:t>”</a:t>
            </a:r>
            <a:endParaRPr lang="en-US" sz="2400" dirty="0"/>
          </a:p>
          <a:p>
            <a:endParaRPr lang="en-US" sz="2400" dirty="0"/>
          </a:p>
          <a:p>
            <a:r>
              <a:rPr lang="en-US" sz="2400" i="1" dirty="0"/>
              <a:t>			</a:t>
            </a:r>
            <a:r>
              <a:rPr lang="en-US" dirty="0"/>
              <a:t>(</a:t>
            </a:r>
            <a:r>
              <a:rPr lang="vi-VN" i="1" dirty="0" err="1"/>
              <a:t>Messy</a:t>
            </a:r>
            <a:r>
              <a:rPr lang="vi-VN" i="1" dirty="0"/>
              <a:t> </a:t>
            </a:r>
            <a:r>
              <a:rPr lang="vi-VN" i="1" dirty="0" err="1"/>
              <a:t>thoughts</a:t>
            </a:r>
            <a:r>
              <a:rPr lang="vi-VN" i="1" dirty="0"/>
              <a:t> </a:t>
            </a:r>
            <a:r>
              <a:rPr lang="en-US" i="1" dirty="0"/>
              <a:t>3</a:t>
            </a:r>
            <a:r>
              <a:rPr lang="en-US" dirty="0"/>
              <a:t>)</a:t>
            </a:r>
            <a:endParaRPr lang="en-US" sz="2400" dirty="0"/>
          </a:p>
        </p:txBody>
      </p:sp>
    </p:spTree>
    <p:extLst>
      <p:ext uri="{BB962C8B-B14F-4D97-AF65-F5344CB8AC3E}">
        <p14:creationId xmlns:p14="http://schemas.microsoft.com/office/powerpoint/2010/main" val="31333937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bldLst>
      <p:bldP spid="5" grpId="0"/>
      <p:bldP spid="4"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3"/>
          <p:cNvSpPr>
            <a:spLocks noGrp="1" noChangeArrowheads="1"/>
          </p:cNvSpPr>
          <p:nvPr>
            <p:ph type="body" idx="4294967295"/>
          </p:nvPr>
        </p:nvSpPr>
        <p:spPr>
          <a:xfrm>
            <a:off x="4967112" y="1371247"/>
            <a:ext cx="6987822" cy="4891793"/>
          </a:xfrm>
        </p:spPr>
        <p:txBody>
          <a:bodyPr>
            <a:normAutofit fontScale="55000" lnSpcReduction="20000"/>
          </a:bodyPr>
          <a:lstStyle/>
          <a:p>
            <a:pPr eaLnBrk="1" hangingPunct="1">
              <a:lnSpc>
                <a:spcPct val="150000"/>
              </a:lnSpc>
              <a:buFont typeface="Wingdings" pitchFamily="2" charset="2"/>
              <a:buNone/>
            </a:pPr>
            <a:r>
              <a:rPr lang="en-US" altLang="en-US" sz="5100" b="1" dirty="0">
                <a:solidFill>
                  <a:srgbClr val="FF0000"/>
                </a:solidFill>
                <a:latin typeface="Arial" panose="020B0604020202020204" pitchFamily="34" charset="0"/>
                <a:cs typeface="Arial" panose="020B0604020202020204" pitchFamily="34" charset="0"/>
              </a:rPr>
              <a:t>evidence</a:t>
            </a:r>
            <a:r>
              <a:rPr lang="en-US" altLang="en-US" sz="5100" dirty="0">
                <a:latin typeface="Arial" panose="020B0604020202020204" pitchFamily="34" charset="0"/>
                <a:cs typeface="Arial" panose="020B0604020202020204" pitchFamily="34" charset="0"/>
              </a:rPr>
              <a:t> including reasons, examples, facts, figures, etc. </a:t>
            </a:r>
          </a:p>
          <a:p>
            <a:pPr eaLnBrk="1" hangingPunct="1">
              <a:lnSpc>
                <a:spcPct val="150000"/>
              </a:lnSpc>
              <a:buFont typeface="Wingdings" pitchFamily="2" charset="2"/>
              <a:buNone/>
            </a:pPr>
            <a:endParaRPr lang="en-US" altLang="en-US" sz="5100" dirty="0">
              <a:latin typeface="Arial" panose="020B0604020202020204" pitchFamily="34" charset="0"/>
              <a:cs typeface="Arial" panose="020B0604020202020204" pitchFamily="34" charset="0"/>
            </a:endParaRPr>
          </a:p>
          <a:p>
            <a:pPr eaLnBrk="1" hangingPunct="1">
              <a:lnSpc>
                <a:spcPct val="150000"/>
              </a:lnSpc>
              <a:spcBef>
                <a:spcPts val="0"/>
              </a:spcBef>
              <a:buFont typeface="Wingdings" pitchFamily="2" charset="2"/>
              <a:buNone/>
            </a:pPr>
            <a:r>
              <a:rPr lang="en-US" altLang="en-US" sz="5100" b="1" dirty="0">
                <a:solidFill>
                  <a:srgbClr val="FF0000"/>
                </a:solidFill>
                <a:latin typeface="Arial" panose="020B0604020202020204" pitchFamily="34" charset="0"/>
                <a:cs typeface="Arial" panose="020B0604020202020204" pitchFamily="34" charset="0"/>
              </a:rPr>
              <a:t>belief(s) </a:t>
            </a:r>
            <a:r>
              <a:rPr lang="en-US" altLang="en-US" sz="5100" dirty="0">
                <a:solidFill>
                  <a:srgbClr val="FF0000"/>
                </a:solidFill>
                <a:latin typeface="Arial" panose="020B0604020202020204" pitchFamily="34" charset="0"/>
                <a:cs typeface="Arial" panose="020B0604020202020204" pitchFamily="34" charset="0"/>
              </a:rPr>
              <a:t>or </a:t>
            </a:r>
            <a:r>
              <a:rPr lang="en-US" altLang="en-US" sz="5100" b="1" dirty="0">
                <a:solidFill>
                  <a:srgbClr val="FF0000"/>
                </a:solidFill>
                <a:latin typeface="Arial" panose="020B0604020202020204" pitchFamily="34" charset="0"/>
                <a:cs typeface="Arial" panose="020B0604020202020204" pitchFamily="34" charset="0"/>
              </a:rPr>
              <a:t>principle(s) </a:t>
            </a:r>
            <a:r>
              <a:rPr lang="en-US" altLang="en-US" sz="5100" dirty="0">
                <a:solidFill>
                  <a:srgbClr val="FF0000"/>
                </a:solidFill>
                <a:latin typeface="Arial" panose="020B0604020202020204" pitchFamily="34" charset="0"/>
                <a:cs typeface="Arial" panose="020B0604020202020204" pitchFamily="34" charset="0"/>
              </a:rPr>
              <a:t>taken for granted</a:t>
            </a:r>
          </a:p>
          <a:p>
            <a:pPr eaLnBrk="1" hangingPunct="1">
              <a:lnSpc>
                <a:spcPct val="150000"/>
              </a:lnSpc>
              <a:buFont typeface="Wingdings" pitchFamily="2" charset="2"/>
              <a:buNone/>
            </a:pPr>
            <a:endParaRPr lang="en-US" altLang="en-US" sz="5100" dirty="0">
              <a:solidFill>
                <a:srgbClr val="FF0000"/>
              </a:solidFill>
              <a:latin typeface="Arial" panose="020B0604020202020204" pitchFamily="34" charset="0"/>
              <a:cs typeface="Arial" panose="020B0604020202020204" pitchFamily="34" charset="0"/>
            </a:endParaRPr>
          </a:p>
          <a:p>
            <a:pPr eaLnBrk="1" hangingPunct="1">
              <a:lnSpc>
                <a:spcPct val="150000"/>
              </a:lnSpc>
              <a:buFont typeface="Wingdings" pitchFamily="2" charset="2"/>
              <a:buNone/>
            </a:pPr>
            <a:r>
              <a:rPr lang="en-US" altLang="en-US" sz="5100" b="1" dirty="0">
                <a:solidFill>
                  <a:srgbClr val="FF0000"/>
                </a:solidFill>
                <a:latin typeface="Arial" panose="020B0604020202020204" pitchFamily="34" charset="0"/>
                <a:cs typeface="Arial" panose="020B0604020202020204" pitchFamily="34" charset="0"/>
              </a:rPr>
              <a:t>inferences</a:t>
            </a:r>
            <a:r>
              <a:rPr lang="en-US" altLang="en-US" sz="5100" dirty="0">
                <a:latin typeface="Arial" panose="020B0604020202020204" pitchFamily="34" charset="0"/>
                <a:cs typeface="Arial" panose="020B0604020202020204" pitchFamily="34" charset="0"/>
              </a:rPr>
              <a:t> drawn from evidence</a:t>
            </a:r>
          </a:p>
          <a:p>
            <a:pPr eaLnBrk="1" hangingPunct="1">
              <a:lnSpc>
                <a:spcPct val="150000"/>
              </a:lnSpc>
              <a:buFont typeface="Wingdings" pitchFamily="2" charset="2"/>
              <a:buNone/>
            </a:pPr>
            <a:r>
              <a:rPr lang="en-US" altLang="en-US" sz="5100" dirty="0">
                <a:latin typeface="Arial" panose="020B0604020202020204" pitchFamily="34" charset="0"/>
                <a:cs typeface="Arial" panose="020B0604020202020204" pitchFamily="34" charset="0"/>
              </a:rPr>
              <a:t>and assumptions</a:t>
            </a:r>
            <a:endParaRPr lang="en-US" altLang="en-US" dirty="0">
              <a:latin typeface="Arial" panose="020B0604020202020204" pitchFamily="34" charset="0"/>
              <a:cs typeface="Arial" panose="020B0604020202020204" pitchFamily="34" charset="0"/>
            </a:endParaRPr>
          </a:p>
        </p:txBody>
      </p:sp>
      <p:sp>
        <p:nvSpPr>
          <p:cNvPr id="26627" name="Rectangle 3"/>
          <p:cNvSpPr>
            <a:spLocks noChangeArrowheads="1"/>
          </p:cNvSpPr>
          <p:nvPr/>
        </p:nvSpPr>
        <p:spPr bwMode="auto">
          <a:xfrm>
            <a:off x="1103490" y="1554161"/>
            <a:ext cx="386362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lnSpc>
                <a:spcPct val="90000"/>
              </a:lnSpc>
              <a:buFont typeface="Wingdings" pitchFamily="2" charset="2"/>
              <a:buNone/>
            </a:pPr>
            <a:r>
              <a:rPr lang="en-US" altLang="en-US" sz="2800" b="1" dirty="0">
                <a:solidFill>
                  <a:schemeClr val="tx1"/>
                </a:solidFill>
              </a:rPr>
              <a:t>1. Premise(s)</a:t>
            </a:r>
            <a:r>
              <a:rPr lang="en-US" altLang="en-US" sz="2800" dirty="0">
                <a:solidFill>
                  <a:schemeClr val="tx1"/>
                </a:solidFill>
              </a:rPr>
              <a:t>:</a:t>
            </a:r>
          </a:p>
          <a:p>
            <a:pPr eaLnBrk="1" hangingPunct="1">
              <a:lnSpc>
                <a:spcPct val="90000"/>
              </a:lnSpc>
              <a:buFont typeface="Wingdings" pitchFamily="2" charset="2"/>
              <a:buNone/>
            </a:pPr>
            <a:r>
              <a:rPr lang="en-US" altLang="en-US" sz="2800" dirty="0">
                <a:solidFill>
                  <a:schemeClr val="tx1"/>
                </a:solidFill>
              </a:rPr>
              <a:t>    </a:t>
            </a:r>
            <a:r>
              <a:rPr lang="en-US" altLang="en-US" sz="2800" b="1" dirty="0">
                <a:solidFill>
                  <a:schemeClr val="tx1"/>
                </a:solidFill>
              </a:rPr>
              <a:t>(Support)</a:t>
            </a:r>
            <a:r>
              <a:rPr lang="en-US" altLang="en-US" sz="2800" dirty="0">
                <a:solidFill>
                  <a:schemeClr val="tx1"/>
                </a:solidFill>
              </a:rPr>
              <a:t> </a:t>
            </a:r>
          </a:p>
          <a:p>
            <a:pPr eaLnBrk="1" hangingPunct="1">
              <a:lnSpc>
                <a:spcPct val="90000"/>
              </a:lnSpc>
              <a:buFont typeface="Wingdings" pitchFamily="2" charset="2"/>
              <a:buNone/>
            </a:pPr>
            <a:endParaRPr lang="en-US" altLang="en-US" sz="2800" b="1" dirty="0">
              <a:solidFill>
                <a:schemeClr val="tx1"/>
              </a:solidFill>
            </a:endParaRPr>
          </a:p>
          <a:p>
            <a:pPr eaLnBrk="1" hangingPunct="1">
              <a:lnSpc>
                <a:spcPct val="90000"/>
              </a:lnSpc>
              <a:spcBef>
                <a:spcPts val="2400"/>
              </a:spcBef>
              <a:buFont typeface="Wingdings" pitchFamily="2" charset="2"/>
              <a:buNone/>
            </a:pPr>
            <a:r>
              <a:rPr lang="en-US" altLang="en-US" sz="2800" b="1" dirty="0">
                <a:solidFill>
                  <a:srgbClr val="FF0000"/>
                </a:solidFill>
              </a:rPr>
              <a:t>2. Assumption(s)</a:t>
            </a:r>
            <a:r>
              <a:rPr lang="en-US" altLang="en-US" sz="2800" dirty="0">
                <a:solidFill>
                  <a:srgbClr val="FF0000"/>
                </a:solidFill>
              </a:rPr>
              <a:t>:</a:t>
            </a:r>
          </a:p>
          <a:p>
            <a:pPr eaLnBrk="1" hangingPunct="1">
              <a:lnSpc>
                <a:spcPct val="90000"/>
              </a:lnSpc>
              <a:spcBef>
                <a:spcPts val="600"/>
              </a:spcBef>
              <a:buFont typeface="Wingdings" pitchFamily="2" charset="2"/>
              <a:buNone/>
            </a:pPr>
            <a:r>
              <a:rPr lang="en-US" altLang="en-US" sz="2800" dirty="0">
                <a:solidFill>
                  <a:srgbClr val="FF0000"/>
                </a:solidFill>
              </a:rPr>
              <a:t>    </a:t>
            </a:r>
            <a:r>
              <a:rPr lang="en-US" altLang="en-US" sz="2800" b="1" dirty="0">
                <a:solidFill>
                  <a:srgbClr val="FF0000"/>
                </a:solidFill>
              </a:rPr>
              <a:t>(Warrant)</a:t>
            </a:r>
            <a:r>
              <a:rPr lang="en-US" altLang="en-US" sz="2800" dirty="0">
                <a:solidFill>
                  <a:schemeClr val="tx1"/>
                </a:solidFill>
              </a:rPr>
              <a:t> </a:t>
            </a:r>
            <a:endParaRPr lang="en-US" altLang="en-US" sz="2800" b="1" dirty="0">
              <a:solidFill>
                <a:schemeClr val="tx1"/>
              </a:solidFill>
            </a:endParaRPr>
          </a:p>
          <a:p>
            <a:pPr eaLnBrk="1" hangingPunct="1">
              <a:lnSpc>
                <a:spcPct val="90000"/>
              </a:lnSpc>
              <a:buFont typeface="Wingdings" pitchFamily="2" charset="2"/>
              <a:buNone/>
            </a:pPr>
            <a:endParaRPr lang="en-US" altLang="en-US" sz="2800" b="1" dirty="0">
              <a:solidFill>
                <a:schemeClr val="tx1"/>
              </a:solidFill>
            </a:endParaRPr>
          </a:p>
          <a:p>
            <a:pPr>
              <a:lnSpc>
                <a:spcPct val="90000"/>
              </a:lnSpc>
              <a:spcBef>
                <a:spcPts val="1200"/>
              </a:spcBef>
              <a:buNone/>
            </a:pPr>
            <a:r>
              <a:rPr lang="en-US" altLang="en-US" sz="2800" b="1" dirty="0">
                <a:solidFill>
                  <a:schemeClr val="tx1"/>
                </a:solidFill>
              </a:rPr>
              <a:t>3. Conclusion(s): </a:t>
            </a:r>
          </a:p>
          <a:p>
            <a:pPr>
              <a:lnSpc>
                <a:spcPct val="90000"/>
              </a:lnSpc>
              <a:spcBef>
                <a:spcPts val="1200"/>
              </a:spcBef>
              <a:buNone/>
            </a:pPr>
            <a:r>
              <a:rPr lang="en-US" altLang="en-US" sz="2800" b="1" dirty="0">
                <a:solidFill>
                  <a:schemeClr val="tx1"/>
                </a:solidFill>
              </a:rPr>
              <a:t>    (Claim)</a:t>
            </a:r>
            <a:endParaRPr lang="en-US" altLang="en-US" sz="2800" dirty="0">
              <a:solidFill>
                <a:schemeClr val="tx1"/>
              </a:solidFill>
            </a:endParaRPr>
          </a:p>
        </p:txBody>
      </p:sp>
      <p:sp>
        <p:nvSpPr>
          <p:cNvPr id="26628" name="Text Box 5"/>
          <p:cNvSpPr txBox="1">
            <a:spLocks noChangeArrowheads="1"/>
          </p:cNvSpPr>
          <p:nvPr/>
        </p:nvSpPr>
        <p:spPr bwMode="auto">
          <a:xfrm>
            <a:off x="1524000" y="3048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50000"/>
              </a:spcBef>
              <a:buClrTx/>
              <a:buSzTx/>
              <a:buFontTx/>
              <a:buNone/>
            </a:pPr>
            <a:r>
              <a:rPr lang="en-US" altLang="en-US" sz="2400" b="1">
                <a:solidFill>
                  <a:schemeClr val="tx1"/>
                </a:solidFill>
                <a:latin typeface="Arial" charset="0"/>
              </a:rPr>
              <a:t>ASSUMPTIONS – (IN)VISIBLE ELEMENT OF ARGUMENTS</a:t>
            </a:r>
          </a:p>
        </p:txBody>
      </p:sp>
    </p:spTree>
    <p:extLst>
      <p:ext uri="{BB962C8B-B14F-4D97-AF65-F5344CB8AC3E}">
        <p14:creationId xmlns:p14="http://schemas.microsoft.com/office/powerpoint/2010/main" val="2275662657"/>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checkerboard(across)">
                                      <p:cBhvr>
                                        <p:cTn id="7" dur="500"/>
                                        <p:tgtEl>
                                          <p:spTgt spid="16387">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6387">
                                            <p:txEl>
                                              <p:pRg st="4" end="4"/>
                                            </p:txEl>
                                          </p:spTgt>
                                        </p:tgtEl>
                                        <p:attrNameLst>
                                          <p:attrName>style.visibility</p:attrName>
                                        </p:attrNameLst>
                                      </p:cBhvr>
                                      <p:to>
                                        <p:strVal val="visible"/>
                                      </p:to>
                                    </p:set>
                                    <p:animEffect transition="in" filter="checkerboard(across)">
                                      <p:cBhvr>
                                        <p:cTn id="10" dur="500"/>
                                        <p:tgtEl>
                                          <p:spTgt spid="16387">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6387">
                                            <p:txEl>
                                              <p:pRg st="5" end="5"/>
                                            </p:txEl>
                                          </p:spTgt>
                                        </p:tgtEl>
                                        <p:attrNameLst>
                                          <p:attrName>style.visibility</p:attrName>
                                        </p:attrNameLst>
                                      </p:cBhvr>
                                      <p:to>
                                        <p:strVal val="visible"/>
                                      </p:to>
                                    </p:set>
                                    <p:animEffect transition="in" filter="checkerboard(across)">
                                      <p:cBhvr>
                                        <p:cTn id="13"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62"/>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3</a:t>
            </a:r>
            <a:endParaRPr/>
          </a:p>
        </p:txBody>
      </p:sp>
      <p:sp>
        <p:nvSpPr>
          <p:cNvPr id="247" name="Google Shape;247;p62"/>
          <p:cNvSpPr txBox="1"/>
          <p:nvPr/>
        </p:nvSpPr>
        <p:spPr>
          <a:xfrm>
            <a:off x="1981199" y="4700064"/>
            <a:ext cx="8229600" cy="13716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000">
                <a:solidFill>
                  <a:schemeClr val="dk1"/>
                </a:solidFill>
                <a:latin typeface="Arial"/>
                <a:ea typeface="Arial"/>
                <a:cs typeface="Arial"/>
                <a:sym typeface="Arial"/>
              </a:rPr>
              <a:t>Standard: </a:t>
            </a:r>
            <a:r>
              <a:rPr lang="en-US" sz="2000" b="1">
                <a:solidFill>
                  <a:schemeClr val="dk1"/>
                </a:solidFill>
                <a:latin typeface="Arial"/>
                <a:ea typeface="Arial"/>
                <a:cs typeface="Arial"/>
                <a:sym typeface="Arial"/>
              </a:rPr>
              <a:t>Missing accuracy</a:t>
            </a:r>
            <a:endParaRPr/>
          </a:p>
          <a:p>
            <a:pPr>
              <a:buClr>
                <a:schemeClr val="folHlink"/>
              </a:buClr>
              <a:buSzPts val="2400"/>
            </a:pPr>
            <a:r>
              <a:rPr lang="en-US" sz="2000" u="sng">
                <a:solidFill>
                  <a:schemeClr val="dk1"/>
                </a:solidFill>
                <a:latin typeface="Arial"/>
                <a:ea typeface="Arial"/>
                <a:cs typeface="Arial"/>
                <a:sym typeface="Arial"/>
              </a:rPr>
              <a:t>Brief explanation</a:t>
            </a:r>
            <a:r>
              <a:rPr lang="en-US" sz="2000">
                <a:solidFill>
                  <a:schemeClr val="dk1"/>
                </a:solidFill>
                <a:latin typeface="Arial"/>
                <a:ea typeface="Arial"/>
                <a:cs typeface="Arial"/>
                <a:sym typeface="Arial"/>
              </a:rPr>
              <a:t>: There is no 30/02 date in the calendar.</a:t>
            </a:r>
            <a:endParaRPr/>
          </a:p>
          <a:p>
            <a:pPr>
              <a:buClr>
                <a:schemeClr val="folHlink"/>
              </a:buClr>
              <a:buSzPts val="2400"/>
            </a:pPr>
            <a:endParaRPr sz="2000">
              <a:solidFill>
                <a:schemeClr val="dk1"/>
              </a:solidFill>
              <a:latin typeface="Arial"/>
              <a:ea typeface="Arial"/>
              <a:cs typeface="Arial"/>
              <a:sym typeface="Arial"/>
            </a:endParaRPr>
          </a:p>
          <a:p>
            <a:pPr>
              <a:buClr>
                <a:schemeClr val="folHlink"/>
              </a:buClr>
              <a:buSzPts val="2400"/>
            </a:pPr>
            <a:r>
              <a:rPr lang="en-US" sz="1200">
                <a:solidFill>
                  <a:schemeClr val="dk1"/>
                </a:solidFill>
                <a:latin typeface="Arial"/>
                <a:ea typeface="Arial"/>
                <a:cs typeface="Arial"/>
                <a:sym typeface="Arial"/>
              </a:rPr>
              <a:t>Source: Đan H. (2024, March 2). Khoe tờ giấy chứng nhận từ năm cấp 2. Retrieved from https://kenh14.vn</a:t>
            </a:r>
            <a:endParaRPr sz="1100">
              <a:solidFill>
                <a:srgbClr val="000000"/>
              </a:solidFill>
              <a:latin typeface="Arial"/>
              <a:ea typeface="Arial"/>
              <a:cs typeface="Arial"/>
              <a:sym typeface="Arial"/>
            </a:endParaRPr>
          </a:p>
        </p:txBody>
      </p:sp>
      <p:pic>
        <p:nvPicPr>
          <p:cNvPr id="248" name="Google Shape;248;p62"/>
          <p:cNvPicPr preferRelativeResize="0"/>
          <p:nvPr/>
        </p:nvPicPr>
        <p:blipFill rotWithShape="1">
          <a:blip r:embed="rId3">
            <a:alphaModFix/>
          </a:blip>
          <a:srcRect t="13010"/>
          <a:stretch/>
        </p:blipFill>
        <p:spPr>
          <a:xfrm>
            <a:off x="2850275" y="805748"/>
            <a:ext cx="5564524" cy="36219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937" y="1524000"/>
            <a:ext cx="4147236"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72200" y="1524000"/>
            <a:ext cx="5230906" cy="2826287"/>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Question</a:t>
            </a:r>
            <a:r>
              <a:rPr lang="en-US" sz="2800" dirty="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 </a:t>
            </a:r>
          </a:p>
          <a:p>
            <a:pPr>
              <a:lnSpc>
                <a:spcPct val="150000"/>
              </a:lnSpc>
            </a:pPr>
            <a:r>
              <a:rPr lang="en-US" sz="2800" dirty="0">
                <a:latin typeface="Arial" panose="020B0604020202020204" pitchFamily="34" charset="0"/>
                <a:cs typeface="Arial" panose="020B0604020202020204" pitchFamily="34" charset="0"/>
              </a:rPr>
              <a:t>Jack is  a salesman and he makes 20 dollars a day. How much can he earn in a week? </a:t>
            </a:r>
          </a:p>
        </p:txBody>
      </p:sp>
      <p:sp>
        <p:nvSpPr>
          <p:cNvPr id="6" name="TextBox 5">
            <a:extLst>
              <a:ext uri="{FF2B5EF4-FFF2-40B4-BE49-F238E27FC236}">
                <a16:creationId xmlns:a16="http://schemas.microsoft.com/office/drawing/2014/main" id="{4B1A83CE-7C54-4E44-AF16-C79FCAD61ED0}"/>
              </a:ext>
            </a:extLst>
          </p:cNvPr>
          <p:cNvSpPr txBox="1"/>
          <p:nvPr/>
        </p:nvSpPr>
        <p:spPr>
          <a:xfrm>
            <a:off x="2612151" y="282389"/>
            <a:ext cx="7911353" cy="523220"/>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Can you solve this simple </a:t>
            </a:r>
            <a:r>
              <a:rPr lang="vi-VN" sz="2800" b="1" dirty="0" err="1">
                <a:latin typeface="Arial" panose="020B0604020202020204" pitchFamily="34" charset="0"/>
                <a:cs typeface="Arial" panose="020B0604020202020204" pitchFamily="34" charset="0"/>
              </a:rPr>
              <a:t>math</a:t>
            </a:r>
            <a:r>
              <a:rPr lang="vi-VN" sz="2800" b="1"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problem?</a:t>
            </a:r>
          </a:p>
        </p:txBody>
      </p:sp>
    </p:spTree>
    <p:extLst>
      <p:ext uri="{BB962C8B-B14F-4D97-AF65-F5344CB8AC3E}">
        <p14:creationId xmlns:p14="http://schemas.microsoft.com/office/powerpoint/2010/main" val="42125807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idx="4294967295"/>
          </p:nvPr>
        </p:nvSpPr>
        <p:spPr bwMode="auto">
          <a:xfrm>
            <a:off x="838200" y="190313"/>
            <a:ext cx="10515600" cy="800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4000" b="1" cap="none" dirty="0">
                <a:solidFill>
                  <a:srgbClr val="12047A"/>
                </a:solidFill>
                <a:effectLst/>
                <a:latin typeface="Arial" panose="020B0604020202020204" pitchFamily="34" charset="0"/>
                <a:cs typeface="Arial" panose="020B0604020202020204" pitchFamily="34" charset="0"/>
              </a:rPr>
              <a:t>A sample argument</a:t>
            </a:r>
            <a:r>
              <a:rPr lang="en-US" altLang="en-US" sz="4000" b="1" cap="none" dirty="0">
                <a:effectLst/>
                <a:latin typeface="Arial" panose="020B0604020202020204" pitchFamily="34" charset="0"/>
                <a:cs typeface="Arial" panose="020B0604020202020204" pitchFamily="34" charset="0"/>
              </a:rPr>
              <a:t> </a:t>
            </a:r>
          </a:p>
        </p:txBody>
      </p:sp>
      <p:sp>
        <p:nvSpPr>
          <p:cNvPr id="88067" name="Rectangle 3"/>
          <p:cNvSpPr>
            <a:spLocks noGrp="1"/>
          </p:cNvSpPr>
          <p:nvPr>
            <p:ph type="body" idx="4294967295"/>
          </p:nvPr>
        </p:nvSpPr>
        <p:spPr>
          <a:xfrm>
            <a:off x="522679" y="1314170"/>
            <a:ext cx="11669321" cy="4802187"/>
          </a:xfrm>
        </p:spPr>
        <p:txBody>
          <a:bodyPr>
            <a:normAutofit/>
          </a:bodyPr>
          <a:lstStyle/>
          <a:p>
            <a:pPr>
              <a:lnSpc>
                <a:spcPct val="150000"/>
              </a:lnSpc>
              <a:buFont typeface="Wingdings 2" pitchFamily="18" charset="2"/>
              <a:buNone/>
            </a:pPr>
            <a:r>
              <a:rPr lang="en-US" altLang="en-US" dirty="0"/>
              <a:t>	Critical Thinking is a compulsory course in IU programs. </a:t>
            </a:r>
          </a:p>
          <a:p>
            <a:pPr>
              <a:lnSpc>
                <a:spcPct val="150000"/>
              </a:lnSpc>
              <a:buFont typeface="Wingdings 2" pitchFamily="18" charset="2"/>
              <a:buNone/>
            </a:pPr>
            <a:r>
              <a:rPr lang="en-US" altLang="en-US" dirty="0">
                <a:solidFill>
                  <a:srgbClr val="FF0000"/>
                </a:solidFill>
              </a:rPr>
              <a:t>   So, IU students will have an advantage in their job application. </a:t>
            </a:r>
          </a:p>
          <a:p>
            <a:pPr>
              <a:lnSpc>
                <a:spcPct val="150000"/>
              </a:lnSpc>
              <a:buNone/>
            </a:pPr>
            <a:r>
              <a:rPr lang="en-US" altLang="en-US" dirty="0"/>
              <a:t>	</a:t>
            </a:r>
            <a:r>
              <a:rPr lang="en-US" altLang="en-US" b="1" dirty="0"/>
              <a:t>Premise: </a:t>
            </a:r>
            <a:r>
              <a:rPr lang="en-US" altLang="en-US" dirty="0"/>
              <a:t>Critical Thinking is a compulsory course in IU programs. </a:t>
            </a:r>
          </a:p>
          <a:p>
            <a:pPr>
              <a:lnSpc>
                <a:spcPct val="150000"/>
              </a:lnSpc>
              <a:buNone/>
            </a:pPr>
            <a:r>
              <a:rPr lang="en-US" altLang="en-US" b="1" dirty="0"/>
              <a:t>	Conclusion: </a:t>
            </a:r>
            <a:r>
              <a:rPr lang="en-US" altLang="en-US" dirty="0">
                <a:solidFill>
                  <a:srgbClr val="FF0000"/>
                </a:solidFill>
              </a:rPr>
              <a:t>So, IU students will have an advantage in their job application. </a:t>
            </a:r>
            <a:endParaRPr lang="en-US" altLang="en-US" dirty="0"/>
          </a:p>
        </p:txBody>
      </p:sp>
      <p:sp>
        <p:nvSpPr>
          <p:cNvPr id="7" name="TextBox 6">
            <a:extLst>
              <a:ext uri="{FF2B5EF4-FFF2-40B4-BE49-F238E27FC236}">
                <a16:creationId xmlns:a16="http://schemas.microsoft.com/office/drawing/2014/main" id="{58C93533-930A-4E12-BFAB-9D1BCAA11C9D}"/>
              </a:ext>
            </a:extLst>
          </p:cNvPr>
          <p:cNvSpPr txBox="1"/>
          <p:nvPr/>
        </p:nvSpPr>
        <p:spPr>
          <a:xfrm>
            <a:off x="633368" y="4748061"/>
            <a:ext cx="6614719" cy="461665"/>
          </a:xfrm>
          <a:prstGeom prst="rect">
            <a:avLst/>
          </a:prstGeom>
          <a:noFill/>
        </p:spPr>
        <p:txBody>
          <a:bodyPr wrap="square">
            <a:spAutoFit/>
          </a:bodyPr>
          <a:lstStyle/>
          <a:p>
            <a:pPr>
              <a:buFont typeface="Wingdings 2" pitchFamily="18" charset="2"/>
              <a:buNone/>
            </a:pPr>
            <a:r>
              <a:rPr lang="en-US" altLang="en-US" sz="2400" b="1" dirty="0"/>
              <a:t>What does the speaker assume or believe?</a:t>
            </a:r>
          </a:p>
        </p:txBody>
      </p:sp>
      <p:sp>
        <p:nvSpPr>
          <p:cNvPr id="9" name="TextBox 8">
            <a:extLst>
              <a:ext uri="{FF2B5EF4-FFF2-40B4-BE49-F238E27FC236}">
                <a16:creationId xmlns:a16="http://schemas.microsoft.com/office/drawing/2014/main" id="{2074F0D0-71DF-41B4-AAF5-94505CD8C11A}"/>
              </a:ext>
            </a:extLst>
          </p:cNvPr>
          <p:cNvSpPr txBox="1"/>
          <p:nvPr/>
        </p:nvSpPr>
        <p:spPr>
          <a:xfrm>
            <a:off x="633368" y="5533296"/>
            <a:ext cx="10557546" cy="461665"/>
          </a:xfrm>
          <a:prstGeom prst="rect">
            <a:avLst/>
          </a:prstGeom>
          <a:noFill/>
        </p:spPr>
        <p:txBody>
          <a:bodyPr wrap="square">
            <a:spAutoFit/>
          </a:bodyPr>
          <a:lstStyle/>
          <a:p>
            <a:pPr>
              <a:buFont typeface="Wingdings 2" pitchFamily="18" charset="2"/>
              <a:buNone/>
            </a:pPr>
            <a:r>
              <a:rPr lang="en-US" altLang="en-US" sz="2400" b="1" dirty="0"/>
              <a:t>Assumption</a:t>
            </a:r>
            <a:r>
              <a:rPr lang="en-US" altLang="en-US" sz="2400" dirty="0"/>
              <a:t>: </a:t>
            </a:r>
            <a:r>
              <a:rPr lang="en-US" altLang="en-US" sz="2400" b="1" dirty="0"/>
              <a:t>Employers look for/recruit applicants with critical thinking skills.</a:t>
            </a:r>
          </a:p>
        </p:txBody>
      </p:sp>
    </p:spTree>
    <p:extLst>
      <p:ext uri="{BB962C8B-B14F-4D97-AF65-F5344CB8AC3E}">
        <p14:creationId xmlns:p14="http://schemas.microsoft.com/office/powerpoint/2010/main" val="2970515891"/>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idx="4294967295"/>
          </p:nvPr>
        </p:nvSpPr>
        <p:spPr bwMode="auto">
          <a:xfrm>
            <a:off x="1752600" y="152400"/>
            <a:ext cx="8915400" cy="46863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0000"/>
          </a:bodyPr>
          <a:lstStyle/>
          <a:p>
            <a:pPr algn="ctr">
              <a:defRPr/>
            </a:pPr>
            <a:r>
              <a:rPr lang="en-US" sz="3200" b="1" u="sng" dirty="0">
                <a:latin typeface="Arial" panose="020B0604020202020204" pitchFamily="34" charset="0"/>
                <a:cs typeface="Arial" panose="020B0604020202020204" pitchFamily="34" charset="0"/>
              </a:rPr>
              <a:t>Assumption</a:t>
            </a:r>
            <a:r>
              <a:rPr lang="en-US" sz="3200" b="1" dirty="0">
                <a:latin typeface="Arial" panose="020B0604020202020204" pitchFamily="34" charset="0"/>
                <a:cs typeface="Arial" panose="020B0604020202020204" pitchFamily="34" charset="0"/>
              </a:rPr>
              <a:t>: the X-factor of an argument</a:t>
            </a:r>
          </a:p>
        </p:txBody>
      </p:sp>
      <p:sp>
        <p:nvSpPr>
          <p:cNvPr id="7" name="TextBox 6">
            <a:extLst>
              <a:ext uri="{FF2B5EF4-FFF2-40B4-BE49-F238E27FC236}">
                <a16:creationId xmlns:a16="http://schemas.microsoft.com/office/drawing/2014/main" id="{61932941-EC4F-451F-925D-8AFB4FA22F37}"/>
              </a:ext>
            </a:extLst>
          </p:cNvPr>
          <p:cNvSpPr txBox="1"/>
          <p:nvPr/>
        </p:nvSpPr>
        <p:spPr>
          <a:xfrm>
            <a:off x="1579997" y="5029200"/>
            <a:ext cx="4396507" cy="1129668"/>
          </a:xfrm>
          <a:prstGeom prst="rect">
            <a:avLst/>
          </a:prstGeom>
          <a:noFill/>
        </p:spPr>
        <p:txBody>
          <a:bodyPr wrap="square">
            <a:spAutoFit/>
          </a:bodyPr>
          <a:lstStyle/>
          <a:p>
            <a:pPr>
              <a:lnSpc>
                <a:spcPct val="125000"/>
              </a:lnSpc>
              <a:buFont typeface="Wingdings 2" pitchFamily="18" charset="2"/>
              <a:buNone/>
            </a:pPr>
            <a:r>
              <a:rPr lang="en-US" sz="2800" b="1" dirty="0"/>
              <a:t>Assumption</a:t>
            </a:r>
            <a:r>
              <a:rPr lang="en-US" sz="2800" dirty="0"/>
              <a:t>: “date” refers to time.</a:t>
            </a:r>
          </a:p>
        </p:txBody>
      </p:sp>
      <p:pic>
        <p:nvPicPr>
          <p:cNvPr id="2" name="Picture 1">
            <a:extLst>
              <a:ext uri="{FF2B5EF4-FFF2-40B4-BE49-F238E27FC236}">
                <a16:creationId xmlns:a16="http://schemas.microsoft.com/office/drawing/2014/main" id="{3B056E15-0CE5-495F-88A8-16CD4C901C60}"/>
              </a:ext>
            </a:extLst>
          </p:cNvPr>
          <p:cNvPicPr>
            <a:picLocks noChangeAspect="1"/>
          </p:cNvPicPr>
          <p:nvPr/>
        </p:nvPicPr>
        <p:blipFill>
          <a:blip r:embed="rId2"/>
          <a:stretch>
            <a:fillRect/>
          </a:stretch>
        </p:blipFill>
        <p:spPr>
          <a:xfrm>
            <a:off x="1752600" y="1455421"/>
            <a:ext cx="4051300" cy="3038475"/>
          </a:xfrm>
          <a:prstGeom prst="rect">
            <a:avLst/>
          </a:prstGeom>
        </p:spPr>
      </p:pic>
      <p:pic>
        <p:nvPicPr>
          <p:cNvPr id="3" name="Picture 2">
            <a:extLst>
              <a:ext uri="{FF2B5EF4-FFF2-40B4-BE49-F238E27FC236}">
                <a16:creationId xmlns:a16="http://schemas.microsoft.com/office/drawing/2014/main" id="{9E4B9F3C-2238-4F7C-8B41-174C6698EAA7}"/>
              </a:ext>
            </a:extLst>
          </p:cNvPr>
          <p:cNvPicPr>
            <a:picLocks noChangeAspect="1"/>
          </p:cNvPicPr>
          <p:nvPr/>
        </p:nvPicPr>
        <p:blipFill>
          <a:blip r:embed="rId3"/>
          <a:stretch>
            <a:fillRect/>
          </a:stretch>
        </p:blipFill>
        <p:spPr>
          <a:xfrm>
            <a:off x="6042894" y="1455421"/>
            <a:ext cx="4396507" cy="3038475"/>
          </a:xfrm>
          <a:prstGeom prst="rect">
            <a:avLst/>
          </a:prstGeom>
        </p:spPr>
      </p:pic>
      <p:sp>
        <p:nvSpPr>
          <p:cNvPr id="8" name="TextBox 7">
            <a:extLst>
              <a:ext uri="{FF2B5EF4-FFF2-40B4-BE49-F238E27FC236}">
                <a16:creationId xmlns:a16="http://schemas.microsoft.com/office/drawing/2014/main" id="{8F673600-DAFF-4142-8F50-FADD1E91EC8B}"/>
              </a:ext>
            </a:extLst>
          </p:cNvPr>
          <p:cNvSpPr txBox="1"/>
          <p:nvPr/>
        </p:nvSpPr>
        <p:spPr>
          <a:xfrm>
            <a:off x="6042894" y="5029201"/>
            <a:ext cx="5360212" cy="1129668"/>
          </a:xfrm>
          <a:prstGeom prst="rect">
            <a:avLst/>
          </a:prstGeom>
          <a:noFill/>
        </p:spPr>
        <p:txBody>
          <a:bodyPr wrap="square">
            <a:spAutoFit/>
          </a:bodyPr>
          <a:lstStyle/>
          <a:p>
            <a:pPr>
              <a:lnSpc>
                <a:spcPct val="125000"/>
              </a:lnSpc>
              <a:buFont typeface="Wingdings 2" pitchFamily="18" charset="2"/>
              <a:buNone/>
            </a:pPr>
            <a:r>
              <a:rPr lang="en-US" sz="2800" b="1" dirty="0"/>
              <a:t>Assumption</a:t>
            </a:r>
            <a:r>
              <a:rPr lang="en-US" sz="2800" dirty="0"/>
              <a:t>: “air” refers to the physical atmosphere.</a:t>
            </a:r>
          </a:p>
        </p:txBody>
      </p:sp>
      <p:sp>
        <p:nvSpPr>
          <p:cNvPr id="4" name="Arrow: Down 3">
            <a:extLst>
              <a:ext uri="{FF2B5EF4-FFF2-40B4-BE49-F238E27FC236}">
                <a16:creationId xmlns:a16="http://schemas.microsoft.com/office/drawing/2014/main" id="{B70C2703-57DA-4477-8F81-E7EF181D8CF6}"/>
              </a:ext>
            </a:extLst>
          </p:cNvPr>
          <p:cNvSpPr/>
          <p:nvPr/>
        </p:nvSpPr>
        <p:spPr>
          <a:xfrm>
            <a:off x="3711388" y="4493896"/>
            <a:ext cx="268941" cy="445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E957E1B3-7CDE-474F-B7D6-193D9F02977D}"/>
              </a:ext>
            </a:extLst>
          </p:cNvPr>
          <p:cNvSpPr/>
          <p:nvPr/>
        </p:nvSpPr>
        <p:spPr>
          <a:xfrm>
            <a:off x="8310282" y="4493896"/>
            <a:ext cx="268941" cy="445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6234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3">
          <a:extLst>
            <a:ext uri="{FF2B5EF4-FFF2-40B4-BE49-F238E27FC236}">
              <a16:creationId xmlns:a16="http://schemas.microsoft.com/office/drawing/2014/main" id="{3CC32AE5-08E0-D7A8-9073-FA78A07FAD81}"/>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7BCCDA15-DB1B-E48C-3DEC-4173C310D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296" y="888632"/>
            <a:ext cx="3299662" cy="437966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18;p75">
            <a:extLst>
              <a:ext uri="{FF2B5EF4-FFF2-40B4-BE49-F238E27FC236}">
                <a16:creationId xmlns:a16="http://schemas.microsoft.com/office/drawing/2014/main" id="{AE2ED268-67A6-EEA6-F0F5-79E796995267}"/>
              </a:ext>
            </a:extLst>
          </p:cNvPr>
          <p:cNvSpPr txBox="1"/>
          <p:nvPr/>
        </p:nvSpPr>
        <p:spPr>
          <a:xfrm>
            <a:off x="159720" y="5299677"/>
            <a:ext cx="11872559" cy="472440"/>
          </a:xfrm>
          <a:prstGeom prst="rect">
            <a:avLst/>
          </a:prstGeom>
          <a:noFill/>
          <a:ln>
            <a:noFill/>
          </a:ln>
        </p:spPr>
        <p:txBody>
          <a:bodyPr spcFirstLastPara="1" wrap="square" lIns="91425" tIns="45700" rIns="91425" bIns="45700" anchor="t" anchorCtr="0">
            <a:noAutofit/>
          </a:bodyPr>
          <a:lstStyle/>
          <a:p>
            <a:pPr>
              <a:lnSpc>
                <a:spcPct val="200000"/>
              </a:lnSpc>
              <a:buClr>
                <a:schemeClr val="folHlink"/>
              </a:buClr>
              <a:buSzPts val="2400"/>
            </a:pPr>
            <a:r>
              <a:rPr lang="en-US" sz="2400" b="1" dirty="0"/>
              <a:t>Assumption 1: All Android devices are cheap. </a:t>
            </a:r>
          </a:p>
          <a:p>
            <a:pPr>
              <a:lnSpc>
                <a:spcPct val="200000"/>
              </a:lnSpc>
              <a:buClr>
                <a:schemeClr val="folHlink"/>
              </a:buClr>
              <a:buSzPts val="2400"/>
            </a:pPr>
            <a:r>
              <a:rPr lang="en-US" sz="2400" b="1" dirty="0"/>
              <a:t>Assumption 2: You are what you use. </a:t>
            </a:r>
            <a:endParaRPr sz="2400" b="1" dirty="0"/>
          </a:p>
        </p:txBody>
      </p:sp>
      <p:sp>
        <p:nvSpPr>
          <p:cNvPr id="2" name="Rectangle 2">
            <a:extLst>
              <a:ext uri="{FF2B5EF4-FFF2-40B4-BE49-F238E27FC236}">
                <a16:creationId xmlns:a16="http://schemas.microsoft.com/office/drawing/2014/main" id="{FA0EB044-6492-0132-7255-71E10F20AFB3}"/>
              </a:ext>
            </a:extLst>
          </p:cNvPr>
          <p:cNvSpPr txBox="1">
            <a:spLocks/>
          </p:cNvSpPr>
          <p:nvPr/>
        </p:nvSpPr>
        <p:spPr bwMode="auto">
          <a:xfrm>
            <a:off x="1752600" y="152400"/>
            <a:ext cx="8915400" cy="46863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200" b="1" u="sng">
                <a:latin typeface="Arial" panose="020B0604020202020204" pitchFamily="34" charset="0"/>
                <a:cs typeface="Arial" panose="020B0604020202020204" pitchFamily="34" charset="0"/>
              </a:rPr>
              <a:t>Assumption</a:t>
            </a:r>
            <a:r>
              <a:rPr lang="en-US" sz="3200" b="1">
                <a:latin typeface="Arial" panose="020B0604020202020204" pitchFamily="34" charset="0"/>
                <a:cs typeface="Arial" panose="020B0604020202020204" pitchFamily="34" charset="0"/>
              </a:rPr>
              <a:t>: the X-factor of an argument</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22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p:cNvSpPr>
          <p:nvPr/>
        </p:nvSpPr>
        <p:spPr bwMode="auto">
          <a:xfrm>
            <a:off x="1752600" y="381000"/>
            <a:ext cx="8915400" cy="46863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fontScale="90000" lnSpcReduction="20000"/>
          </a:bodyPr>
          <a:lstStyle>
            <a:lvl1pPr>
              <a:defRPr sz="2900" b="1" i="1">
                <a:solidFill>
                  <a:srgbClr val="080808"/>
                </a:solidFill>
                <a:latin typeface="Arial"/>
                <a:ea typeface="+mj-ea"/>
                <a:cs typeface="Arial"/>
              </a:defRPr>
            </a:lvl1pPr>
          </a:lstStyle>
          <a:p>
            <a:pPr algn="ctr">
              <a:defRPr/>
            </a:pPr>
            <a:r>
              <a:rPr lang="en-US" sz="3200" i="0" u="sng" dirty="0"/>
              <a:t>Assumption</a:t>
            </a:r>
            <a:r>
              <a:rPr lang="en-US" sz="3200" i="0" dirty="0"/>
              <a:t>: the X-factor of an argument</a:t>
            </a:r>
          </a:p>
        </p:txBody>
      </p:sp>
      <p:sp>
        <p:nvSpPr>
          <p:cNvPr id="6" name="TextBox 5">
            <a:extLst>
              <a:ext uri="{FF2B5EF4-FFF2-40B4-BE49-F238E27FC236}">
                <a16:creationId xmlns:a16="http://schemas.microsoft.com/office/drawing/2014/main" id="{5F56BCD4-5EFB-4621-A124-C8E0C9FFFEB1}"/>
              </a:ext>
            </a:extLst>
          </p:cNvPr>
          <p:cNvSpPr txBox="1"/>
          <p:nvPr/>
        </p:nvSpPr>
        <p:spPr>
          <a:xfrm>
            <a:off x="4963887" y="2106805"/>
            <a:ext cx="7228114" cy="2793842"/>
          </a:xfrm>
          <a:prstGeom prst="rect">
            <a:avLst/>
          </a:prstGeom>
          <a:noFill/>
        </p:spPr>
        <p:txBody>
          <a:bodyPr wrap="square">
            <a:spAutoFit/>
          </a:bodyPr>
          <a:lstStyle/>
          <a:p>
            <a:pPr>
              <a:lnSpc>
                <a:spcPct val="150000"/>
              </a:lnSpc>
              <a:buFont typeface="Wingdings 2" pitchFamily="18" charset="2"/>
              <a:buNone/>
            </a:pPr>
            <a:r>
              <a:rPr lang="en-US" sz="2400" b="1" dirty="0"/>
              <a:t>Which of the following is my assumption</a:t>
            </a:r>
            <a:r>
              <a:rPr lang="en-US" sz="2400" dirty="0"/>
              <a:t>?  </a:t>
            </a:r>
          </a:p>
          <a:p>
            <a:pPr>
              <a:lnSpc>
                <a:spcPct val="150000"/>
              </a:lnSpc>
              <a:buFont typeface="Wingdings 2" pitchFamily="18" charset="2"/>
              <a:buNone/>
            </a:pPr>
            <a:r>
              <a:rPr lang="en-US" sz="2400" dirty="0">
                <a:latin typeface="Arial" panose="020B0604020202020204" pitchFamily="34" charset="0"/>
                <a:cs typeface="Arial" panose="020B0604020202020204" pitchFamily="34" charset="0"/>
              </a:rPr>
              <a:t>A. My girl likes eating and living in luxury places. </a:t>
            </a:r>
          </a:p>
          <a:p>
            <a:pPr>
              <a:lnSpc>
                <a:spcPct val="150000"/>
              </a:lnSpc>
              <a:buFont typeface="Wingdings 2" pitchFamily="18" charset="2"/>
              <a:buNone/>
            </a:pPr>
            <a:r>
              <a:rPr lang="en-US" sz="2400" dirty="0">
                <a:latin typeface="Arial" panose="020B0604020202020204" pitchFamily="34" charset="0"/>
                <a:cs typeface="Arial" panose="020B0604020202020204" pitchFamily="34" charset="0"/>
              </a:rPr>
              <a:t>B. My girl asks for a luxury meal for a nice date. </a:t>
            </a:r>
          </a:p>
          <a:p>
            <a:pPr>
              <a:lnSpc>
                <a:spcPct val="150000"/>
              </a:lnSpc>
              <a:buFont typeface="Wingdings 2" pitchFamily="18" charset="2"/>
              <a:buNone/>
            </a:pPr>
            <a:r>
              <a:rPr lang="en-US" sz="2400" dirty="0">
                <a:latin typeface="Arial" panose="020B0604020202020204" pitchFamily="34" charset="0"/>
                <a:cs typeface="Arial" panose="020B0604020202020204" pitchFamily="34" charset="0"/>
              </a:rPr>
              <a:t>C. Many of the gas stations serve luxury meals. </a:t>
            </a:r>
          </a:p>
          <a:p>
            <a:pPr>
              <a:lnSpc>
                <a:spcPct val="150000"/>
              </a:lnSpc>
              <a:buFont typeface="Wingdings 2" pitchFamily="18" charset="2"/>
              <a:buNone/>
            </a:pPr>
            <a:r>
              <a:rPr lang="en-US" sz="2400" dirty="0">
                <a:latin typeface="Arial" panose="020B0604020202020204" pitchFamily="34" charset="0"/>
                <a:cs typeface="Arial" panose="020B0604020202020204" pitchFamily="34" charset="0"/>
              </a:rPr>
              <a:t>D. “somewhere” is not necessarily a restaurant.</a:t>
            </a:r>
          </a:p>
        </p:txBody>
      </p:sp>
      <p:pic>
        <p:nvPicPr>
          <p:cNvPr id="4" name="Picture 3">
            <a:extLst>
              <a:ext uri="{FF2B5EF4-FFF2-40B4-BE49-F238E27FC236}">
                <a16:creationId xmlns:a16="http://schemas.microsoft.com/office/drawing/2014/main" id="{B6CD574B-9B00-499D-8348-7A178AF1DEAF}"/>
              </a:ext>
            </a:extLst>
          </p:cNvPr>
          <p:cNvPicPr>
            <a:picLocks noChangeAspect="1"/>
          </p:cNvPicPr>
          <p:nvPr/>
        </p:nvPicPr>
        <p:blipFill>
          <a:blip r:embed="rId2"/>
          <a:stretch>
            <a:fillRect/>
          </a:stretch>
        </p:blipFill>
        <p:spPr>
          <a:xfrm>
            <a:off x="733530" y="1653435"/>
            <a:ext cx="3622604" cy="4041887"/>
          </a:xfrm>
          <a:prstGeom prst="rect">
            <a:avLst/>
          </a:prstGeom>
        </p:spPr>
      </p:pic>
    </p:spTree>
    <p:extLst>
      <p:ext uri="{BB962C8B-B14F-4D97-AF65-F5344CB8AC3E}">
        <p14:creationId xmlns:p14="http://schemas.microsoft.com/office/powerpoint/2010/main" val="166869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7"/>
          <p:cNvSpPr/>
          <p:nvPr/>
        </p:nvSpPr>
        <p:spPr>
          <a:xfrm>
            <a:off x="375781" y="776614"/>
            <a:ext cx="11436263" cy="2192054"/>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82550">
              <a:lnSpc>
                <a:spcPct val="150000"/>
              </a:lnSpc>
              <a:spcBef>
                <a:spcPts val="0"/>
              </a:spcBef>
              <a:buSzPts val="2300"/>
            </a:pPr>
            <a:r>
              <a:rPr lang="en-US" sz="3600" b="1" dirty="0">
                <a:latin typeface="Times New Roman"/>
                <a:ea typeface="Times New Roman"/>
                <a:cs typeface="Times New Roman"/>
                <a:sym typeface="Times New Roman"/>
              </a:rPr>
              <a:t>Doctor:</a:t>
            </a:r>
            <a:r>
              <a:rPr lang="en-US" sz="3600" dirty="0">
                <a:latin typeface="Times New Roman"/>
                <a:ea typeface="Times New Roman"/>
                <a:cs typeface="Times New Roman"/>
                <a:sym typeface="Times New Roman"/>
              </a:rPr>
              <a:t> Unfortunately, </a:t>
            </a:r>
            <a:r>
              <a:rPr lang="vi-VN" sz="3600" dirty="0">
                <a:latin typeface="Times New Roman"/>
                <a:ea typeface="Times New Roman"/>
                <a:cs typeface="Times New Roman"/>
                <a:sym typeface="Times New Roman"/>
              </a:rPr>
              <a:t>I </a:t>
            </a:r>
            <a:r>
              <a:rPr lang="en-US" sz="3600" dirty="0">
                <a:latin typeface="Times New Roman"/>
                <a:ea typeface="Times New Roman"/>
                <a:cs typeface="Times New Roman"/>
                <a:sym typeface="Times New Roman"/>
              </a:rPr>
              <a:t>must announce that you only have </a:t>
            </a:r>
            <a:r>
              <a:rPr lang="vi-VN" sz="3600" dirty="0">
                <a:latin typeface="Times New Roman"/>
                <a:ea typeface="Times New Roman"/>
                <a:cs typeface="Times New Roman"/>
                <a:sym typeface="Times New Roman"/>
              </a:rPr>
              <a:t>a </a:t>
            </a:r>
            <a:r>
              <a:rPr lang="en-US" sz="3600" dirty="0">
                <a:latin typeface="Times New Roman"/>
                <a:ea typeface="Times New Roman"/>
                <a:cs typeface="Times New Roman"/>
                <a:sym typeface="Times New Roman"/>
              </a:rPr>
              <a:t>50% chance of survival </a:t>
            </a:r>
            <a:r>
              <a:rPr lang="vi-VN" sz="3600" dirty="0">
                <a:latin typeface="Times New Roman"/>
                <a:ea typeface="Times New Roman"/>
                <a:cs typeface="Times New Roman"/>
                <a:sym typeface="Times New Roman"/>
              </a:rPr>
              <a:t>after </a:t>
            </a:r>
            <a:r>
              <a:rPr lang="en-US" sz="3600" dirty="0">
                <a:latin typeface="Times New Roman"/>
                <a:ea typeface="Times New Roman"/>
                <a:cs typeface="Times New Roman"/>
                <a:sym typeface="Times New Roman"/>
              </a:rPr>
              <a:t>this surgery.</a:t>
            </a:r>
          </a:p>
          <a:p>
            <a:pPr marL="82550">
              <a:lnSpc>
                <a:spcPct val="150000"/>
              </a:lnSpc>
              <a:spcBef>
                <a:spcPts val="0"/>
              </a:spcBef>
              <a:buSzPts val="2300"/>
            </a:pPr>
            <a:r>
              <a:rPr lang="en-US" sz="3600" b="1" dirty="0">
                <a:latin typeface="Times New Roman"/>
                <a:ea typeface="Times New Roman"/>
                <a:cs typeface="Times New Roman"/>
                <a:sym typeface="Times New Roman"/>
              </a:rPr>
              <a:t>Patient:</a:t>
            </a:r>
            <a:r>
              <a:rPr lang="en-US" sz="3600" dirty="0">
                <a:latin typeface="Times New Roman"/>
                <a:ea typeface="Times New Roman"/>
                <a:cs typeface="Times New Roman"/>
                <a:sym typeface="Times New Roman"/>
              </a:rPr>
              <a:t> Great, so do it 2 times!</a:t>
            </a:r>
          </a:p>
        </p:txBody>
      </p:sp>
      <p:sp>
        <p:nvSpPr>
          <p:cNvPr id="279" name="Google Shape;279;p7"/>
          <p:cNvSpPr txBox="1"/>
          <p:nvPr/>
        </p:nvSpPr>
        <p:spPr>
          <a:xfrm>
            <a:off x="1981200" y="6040375"/>
            <a:ext cx="8229600" cy="472500"/>
          </a:xfrm>
          <a:prstGeom prst="rect">
            <a:avLst/>
          </a:prstGeom>
          <a:noFill/>
          <a:ln>
            <a:noFill/>
          </a:ln>
        </p:spPr>
        <p:txBody>
          <a:bodyPr spcFirstLastPara="1" wrap="square" lIns="91425" tIns="45700" rIns="91425" bIns="45700" anchor="t" anchorCtr="0">
            <a:noAutofit/>
          </a:bodyPr>
          <a:lstStyle/>
          <a:p>
            <a:pPr>
              <a:buClr>
                <a:schemeClr val="folHlink"/>
              </a:buClr>
              <a:buSzPts val="2400"/>
            </a:pPr>
            <a:endParaRPr sz="1400">
              <a:solidFill>
                <a:srgbClr val="000000"/>
              </a:solidFill>
              <a:latin typeface="Arial"/>
              <a:ea typeface="Arial"/>
              <a:cs typeface="Arial"/>
              <a:sym typeface="Arial"/>
            </a:endParaRPr>
          </a:p>
        </p:txBody>
      </p:sp>
      <p:sp>
        <p:nvSpPr>
          <p:cNvPr id="280" name="Google Shape;280;p7"/>
          <p:cNvSpPr txBox="1"/>
          <p:nvPr/>
        </p:nvSpPr>
        <p:spPr>
          <a:xfrm>
            <a:off x="215030" y="3366369"/>
            <a:ext cx="11761940" cy="1371600"/>
          </a:xfrm>
          <a:prstGeom prst="rect">
            <a:avLst/>
          </a:prstGeom>
          <a:noFill/>
          <a:ln>
            <a:noFill/>
          </a:ln>
        </p:spPr>
        <p:txBody>
          <a:bodyPr spcFirstLastPara="1" wrap="square" lIns="91425" tIns="45700" rIns="91425" bIns="45700" anchor="t" anchorCtr="0">
            <a:noAutofit/>
          </a:bodyPr>
          <a:lstStyle/>
          <a:p>
            <a:pPr>
              <a:buClr>
                <a:srgbClr val="000000"/>
              </a:buClr>
              <a:buSzPts val="2200"/>
            </a:pPr>
            <a:r>
              <a:rPr lang="en-US" sz="3200" dirty="0">
                <a:solidFill>
                  <a:schemeClr val="dk1"/>
                </a:solidFill>
                <a:latin typeface="Times New Roman"/>
                <a:ea typeface="Times New Roman"/>
                <a:cs typeface="Times New Roman"/>
                <a:sym typeface="Times New Roman"/>
              </a:rPr>
              <a:t>The patient’</a:t>
            </a:r>
            <a:r>
              <a:rPr lang="vi-VN" sz="3200" dirty="0">
                <a:solidFill>
                  <a:schemeClr val="dk1"/>
                </a:solidFill>
                <a:latin typeface="Times New Roman"/>
                <a:ea typeface="Times New Roman"/>
                <a:cs typeface="Times New Roman"/>
                <a:sym typeface="Times New Roman"/>
              </a:rPr>
              <a:t>s assumption:</a:t>
            </a:r>
          </a:p>
          <a:p>
            <a:pPr>
              <a:buClr>
                <a:schemeClr val="folHlink"/>
              </a:buClr>
              <a:buSzPts val="2400"/>
            </a:pPr>
            <a:endParaRPr sz="2400" b="1" dirty="0">
              <a:solidFill>
                <a:schemeClr val="dk1"/>
              </a:solidFill>
              <a:latin typeface="Arial"/>
              <a:ea typeface="Arial"/>
              <a:cs typeface="Arial"/>
              <a:sym typeface="Arial"/>
            </a:endParaRPr>
          </a:p>
        </p:txBody>
      </p:sp>
      <p:sp>
        <p:nvSpPr>
          <p:cNvPr id="4" name="Rectangle 2">
            <a:extLst>
              <a:ext uri="{FF2B5EF4-FFF2-40B4-BE49-F238E27FC236}">
                <a16:creationId xmlns:a16="http://schemas.microsoft.com/office/drawing/2014/main" id="{CBDC39C3-0977-EE1E-3DAC-3730FC86CF16}"/>
              </a:ext>
            </a:extLst>
          </p:cNvPr>
          <p:cNvSpPr txBox="1">
            <a:spLocks/>
          </p:cNvSpPr>
          <p:nvPr/>
        </p:nvSpPr>
        <p:spPr bwMode="auto">
          <a:xfrm>
            <a:off x="1752600" y="152400"/>
            <a:ext cx="8915400" cy="46863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200" b="1" u="sng">
                <a:latin typeface="Arial" panose="020B0604020202020204" pitchFamily="34" charset="0"/>
                <a:cs typeface="Arial" panose="020B0604020202020204" pitchFamily="34" charset="0"/>
              </a:rPr>
              <a:t>Assumption</a:t>
            </a:r>
            <a:r>
              <a:rPr lang="en-US" sz="3200" b="1">
                <a:latin typeface="Arial" panose="020B0604020202020204" pitchFamily="34" charset="0"/>
                <a:cs typeface="Arial" panose="020B0604020202020204" pitchFamily="34" charset="0"/>
              </a:rPr>
              <a:t>: the X-factor of an argument</a:t>
            </a:r>
            <a:endParaRPr lang="en-US" sz="3200" b="1" dirty="0">
              <a:latin typeface="Arial" panose="020B0604020202020204" pitchFamily="34" charset="0"/>
              <a:cs typeface="Arial" panose="020B0604020202020204" pitchFamily="34" charset="0"/>
            </a:endParaRPr>
          </a:p>
        </p:txBody>
      </p:sp>
      <p:sp>
        <p:nvSpPr>
          <p:cNvPr id="7" name="Google Shape;280;p7">
            <a:extLst>
              <a:ext uri="{FF2B5EF4-FFF2-40B4-BE49-F238E27FC236}">
                <a16:creationId xmlns:a16="http://schemas.microsoft.com/office/drawing/2014/main" id="{5FCADBF9-C5F3-874E-F3DF-411886D34F2F}"/>
              </a:ext>
            </a:extLst>
          </p:cNvPr>
          <p:cNvSpPr txBox="1"/>
          <p:nvPr/>
        </p:nvSpPr>
        <p:spPr>
          <a:xfrm>
            <a:off x="563149" y="3970448"/>
            <a:ext cx="10735328" cy="767521"/>
          </a:xfrm>
          <a:prstGeom prst="rect">
            <a:avLst/>
          </a:prstGeom>
          <a:noFill/>
          <a:ln>
            <a:noFill/>
          </a:ln>
        </p:spPr>
        <p:txBody>
          <a:bodyPr spcFirstLastPara="1" wrap="square" lIns="91425" tIns="45700" rIns="91425" bIns="45700" anchor="t" anchorCtr="0">
            <a:noAutofit/>
          </a:bodyPr>
          <a:lstStyle/>
          <a:p>
            <a:pPr>
              <a:lnSpc>
                <a:spcPct val="150000"/>
              </a:lnSpc>
              <a:buClr>
                <a:srgbClr val="000000"/>
              </a:buClr>
              <a:buSzPts val="2200"/>
            </a:pPr>
            <a:r>
              <a:rPr lang="en-US" sz="3200" b="1" dirty="0">
                <a:solidFill>
                  <a:schemeClr val="dk1"/>
                </a:solidFill>
                <a:latin typeface="Times New Roman"/>
                <a:ea typeface="Times New Roman"/>
                <a:cs typeface="Times New Roman"/>
                <a:sym typeface="Wingdings" panose="05000000000000000000" pitchFamily="2" charset="2"/>
              </a:rPr>
              <a:t> </a:t>
            </a:r>
            <a:r>
              <a:rPr lang="en-US" sz="3200" b="1" dirty="0">
                <a:solidFill>
                  <a:schemeClr val="dk1"/>
                </a:solidFill>
                <a:latin typeface="Times New Roman"/>
                <a:ea typeface="Times New Roman"/>
                <a:cs typeface="Times New Roman"/>
                <a:sym typeface="Times New Roman"/>
              </a:rPr>
              <a:t>Chance of survival positively correlates with the number of surgeries.</a:t>
            </a:r>
            <a:endParaRPr lang="vi-VN" sz="3200" b="1" dirty="0">
              <a:solidFill>
                <a:schemeClr val="dk1"/>
              </a:solidFill>
              <a:latin typeface="Times New Roman"/>
              <a:ea typeface="Times New Roman"/>
              <a:cs typeface="Times New Roman"/>
              <a:sym typeface="Times New Roman"/>
            </a:endParaRPr>
          </a:p>
          <a:p>
            <a:pPr>
              <a:buClr>
                <a:schemeClr val="folHlink"/>
              </a:buClr>
              <a:buSzPts val="2400"/>
            </a:pPr>
            <a:endParaRPr sz="2400" b="1"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p:cNvSpPr>
          <p:nvPr/>
        </p:nvSpPr>
        <p:spPr bwMode="auto">
          <a:xfrm>
            <a:off x="1752600" y="381000"/>
            <a:ext cx="8915400" cy="46863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fontScale="90000" lnSpcReduction="20000"/>
          </a:bodyPr>
          <a:lstStyle>
            <a:lvl1pPr>
              <a:defRPr sz="2900" b="1" i="1">
                <a:solidFill>
                  <a:srgbClr val="080808"/>
                </a:solidFill>
                <a:latin typeface="Arial"/>
                <a:ea typeface="+mj-ea"/>
                <a:cs typeface="Arial"/>
              </a:defRPr>
            </a:lvl1pPr>
          </a:lstStyle>
          <a:p>
            <a:pPr algn="ctr">
              <a:defRPr/>
            </a:pPr>
            <a:r>
              <a:rPr lang="en-US" sz="3200" i="0" dirty="0"/>
              <a:t>What is your conclusion and assumption?</a:t>
            </a:r>
          </a:p>
        </p:txBody>
      </p:sp>
      <p:sp>
        <p:nvSpPr>
          <p:cNvPr id="6" name="TextBox 5">
            <a:extLst>
              <a:ext uri="{FF2B5EF4-FFF2-40B4-BE49-F238E27FC236}">
                <a16:creationId xmlns:a16="http://schemas.microsoft.com/office/drawing/2014/main" id="{5F56BCD4-5EFB-4621-A124-C8E0C9FFFEB1}"/>
              </a:ext>
            </a:extLst>
          </p:cNvPr>
          <p:cNvSpPr txBox="1"/>
          <p:nvPr/>
        </p:nvSpPr>
        <p:spPr>
          <a:xfrm>
            <a:off x="693336" y="4651912"/>
            <a:ext cx="11498663" cy="588303"/>
          </a:xfrm>
          <a:prstGeom prst="rect">
            <a:avLst/>
          </a:prstGeom>
          <a:noFill/>
        </p:spPr>
        <p:txBody>
          <a:bodyPr wrap="square">
            <a:spAutoFit/>
          </a:bodyPr>
          <a:lstStyle/>
          <a:p>
            <a:pPr>
              <a:lnSpc>
                <a:spcPct val="125000"/>
              </a:lnSpc>
              <a:buFont typeface="Wingdings 2" pitchFamily="18" charset="2"/>
              <a:buNone/>
            </a:pPr>
            <a:r>
              <a:rPr lang="en-US" sz="2800" b="1" dirty="0"/>
              <a:t>Assumption</a:t>
            </a:r>
            <a:r>
              <a:rPr lang="en-US" sz="2800" dirty="0"/>
              <a:t>: </a:t>
            </a:r>
            <a:r>
              <a:rPr lang="en-US" sz="2800" dirty="0">
                <a:latin typeface="Arial" panose="020B0604020202020204" pitchFamily="34" charset="0"/>
                <a:cs typeface="Arial" panose="020B0604020202020204" pitchFamily="34" charset="0"/>
              </a:rPr>
              <a:t>Compound nouns in English follow the same rule</a:t>
            </a:r>
            <a:r>
              <a:rPr lang="vi-V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49780BA-0736-4F50-A0A1-A5741AE0674E}"/>
              </a:ext>
            </a:extLst>
          </p:cNvPr>
          <p:cNvSpPr txBox="1"/>
          <p:nvPr/>
        </p:nvSpPr>
        <p:spPr>
          <a:xfrm>
            <a:off x="693337" y="1617785"/>
            <a:ext cx="10721590" cy="1951496"/>
          </a:xfrm>
          <a:prstGeom prst="rect">
            <a:avLst/>
          </a:prstGeom>
          <a:noFill/>
        </p:spPr>
        <p:txBody>
          <a:bodyPr wrap="square" rtlCol="0">
            <a:spAutoFit/>
          </a:bodyPr>
          <a:lstStyle/>
          <a:p>
            <a:pPr>
              <a:lnSpc>
                <a:spcPct val="150000"/>
              </a:lnSpc>
            </a:pPr>
            <a:r>
              <a:rPr lang="en-US" sz="2800" b="1" dirty="0">
                <a:latin typeface="Arial" panose="020B0604020202020204" pitchFamily="34" charset="0"/>
                <a:cs typeface="Arial" panose="020B0604020202020204" pitchFamily="34" charset="0"/>
              </a:rPr>
              <a:t>Premise 1</a:t>
            </a:r>
            <a:r>
              <a:rPr lang="en-US" sz="2800" dirty="0">
                <a:latin typeface="Arial" panose="020B0604020202020204" pitchFamily="34" charset="0"/>
                <a:cs typeface="Arial" panose="020B0604020202020204" pitchFamily="34" charset="0"/>
              </a:rPr>
              <a:t>: A man who works is a workman. </a:t>
            </a:r>
          </a:p>
          <a:p>
            <a:pPr>
              <a:lnSpc>
                <a:spcPct val="150000"/>
              </a:lnSpc>
            </a:pPr>
            <a:r>
              <a:rPr lang="en-US" sz="2800" b="1" dirty="0">
                <a:latin typeface="Arial" panose="020B0604020202020204" pitchFamily="34" charset="0"/>
                <a:cs typeface="Arial" panose="020B0604020202020204" pitchFamily="34" charset="0"/>
              </a:rPr>
              <a:t>Premise 2</a:t>
            </a:r>
            <a:r>
              <a:rPr lang="en-US" sz="2800" dirty="0">
                <a:latin typeface="Arial" panose="020B0604020202020204" pitchFamily="34" charset="0"/>
                <a:cs typeface="Arial" panose="020B0604020202020204" pitchFamily="34" charset="0"/>
              </a:rPr>
              <a:t>: A man who does business is a businessman.</a:t>
            </a:r>
          </a:p>
          <a:p>
            <a:pPr>
              <a:lnSpc>
                <a:spcPct val="150000"/>
              </a:lnSpc>
            </a:pPr>
            <a:r>
              <a:rPr lang="en-US" sz="2800" b="1" dirty="0">
                <a:latin typeface="Arial" panose="020B0604020202020204" pitchFamily="34" charset="0"/>
                <a:cs typeface="Arial" panose="020B0604020202020204" pitchFamily="34" charset="0"/>
              </a:rPr>
              <a:t>Conclusion</a:t>
            </a:r>
            <a:r>
              <a:rPr lang="en-US" sz="2800" dirty="0">
                <a:latin typeface="Arial" panose="020B0604020202020204" pitchFamily="34" charset="0"/>
                <a:cs typeface="Arial" panose="020B0604020202020204" pitchFamily="34" charset="0"/>
              </a:rPr>
              <a:t>: So, a boy who plays is a _______?  </a:t>
            </a:r>
          </a:p>
        </p:txBody>
      </p:sp>
    </p:spTree>
    <p:extLst>
      <p:ext uri="{BB962C8B-B14F-4D97-AF65-F5344CB8AC3E}">
        <p14:creationId xmlns:p14="http://schemas.microsoft.com/office/powerpoint/2010/main" val="386124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2" name="Google Shape;232;p77"/>
          <p:cNvSpPr txBox="1"/>
          <p:nvPr/>
        </p:nvSpPr>
        <p:spPr>
          <a:xfrm>
            <a:off x="192406" y="3663827"/>
            <a:ext cx="11807187" cy="2933700"/>
          </a:xfrm>
          <a:prstGeom prst="rect">
            <a:avLst/>
          </a:prstGeom>
          <a:noFill/>
          <a:ln>
            <a:noFill/>
          </a:ln>
        </p:spPr>
        <p:txBody>
          <a:bodyPr spcFirstLastPara="1" wrap="square" lIns="91425" tIns="45700" rIns="91425" bIns="45700" anchor="t" anchorCtr="0">
            <a:noAutofit/>
          </a:bodyPr>
          <a:lstStyle/>
          <a:p>
            <a:pPr>
              <a:lnSpc>
                <a:spcPct val="150000"/>
              </a:lnSpc>
            </a:pPr>
            <a:r>
              <a:rPr lang="en-US" sz="2800" b="1" dirty="0">
                <a:solidFill>
                  <a:srgbClr val="000000"/>
                </a:solidFill>
                <a:latin typeface="Arial"/>
                <a:ea typeface="Arial"/>
                <a:cs typeface="Arial"/>
                <a:sym typeface="Arial"/>
              </a:rPr>
              <a:t>Premise:</a:t>
            </a:r>
            <a:r>
              <a:rPr lang="en-US" sz="2800" dirty="0">
                <a:solidFill>
                  <a:srgbClr val="000000"/>
                </a:solidFill>
                <a:latin typeface="Arial"/>
                <a:ea typeface="Arial"/>
                <a:cs typeface="Arial"/>
                <a:sym typeface="Arial"/>
              </a:rPr>
              <a:t> While my friends are working and studying, I’m a beauty queen. </a:t>
            </a:r>
          </a:p>
          <a:p>
            <a:pPr>
              <a:lnSpc>
                <a:spcPct val="150000"/>
              </a:lnSpc>
            </a:pPr>
            <a:r>
              <a:rPr lang="en-US" sz="2800" b="1" dirty="0">
                <a:solidFill>
                  <a:srgbClr val="000000"/>
                </a:solidFill>
                <a:latin typeface="Arial"/>
                <a:ea typeface="Arial"/>
                <a:cs typeface="Arial"/>
                <a:sym typeface="Arial"/>
              </a:rPr>
              <a:t>Conclusion</a:t>
            </a:r>
            <a:r>
              <a:rPr lang="en-US" sz="2800" dirty="0">
                <a:solidFill>
                  <a:srgbClr val="000000"/>
                </a:solidFill>
                <a:latin typeface="Arial"/>
                <a:ea typeface="Arial"/>
                <a:cs typeface="Arial"/>
                <a:sym typeface="Arial"/>
              </a:rPr>
              <a:t>: I think I’m more mature than my friends. </a:t>
            </a:r>
          </a:p>
        </p:txBody>
      </p:sp>
      <p:sp>
        <p:nvSpPr>
          <p:cNvPr id="233" name="Google Shape;233;p77"/>
          <p:cNvSpPr txBox="1">
            <a:spLocks noGrp="1"/>
          </p:cNvSpPr>
          <p:nvPr>
            <p:ph type="body" idx="1"/>
          </p:nvPr>
        </p:nvSpPr>
        <p:spPr>
          <a:xfrm>
            <a:off x="192406" y="943844"/>
            <a:ext cx="11551298" cy="1816100"/>
          </a:xfrm>
          <a:prstGeom prst="rect">
            <a:avLst/>
          </a:prstGeom>
          <a:noFill/>
          <a:ln>
            <a:noFill/>
          </a:ln>
        </p:spPr>
        <p:txBody>
          <a:bodyPr spcFirstLastPara="1" vert="horz" wrap="square" lIns="91425" tIns="45700" rIns="91425" bIns="45700" rtlCol="0" anchor="t" anchorCtr="0">
            <a:noAutofit/>
          </a:bodyPr>
          <a:lstStyle/>
          <a:p>
            <a:pPr marL="114300" indent="0">
              <a:lnSpc>
                <a:spcPct val="130000"/>
              </a:lnSpc>
              <a:spcBef>
                <a:spcPts val="360"/>
              </a:spcBef>
              <a:buSzPts val="1800"/>
              <a:buNone/>
            </a:pPr>
            <a:r>
              <a:rPr lang="en-US" dirty="0"/>
              <a:t>Trong </a:t>
            </a:r>
            <a:r>
              <a:rPr lang="en-US" dirty="0" err="1"/>
              <a:t>một</a:t>
            </a:r>
            <a:r>
              <a:rPr lang="en-US" dirty="0"/>
              <a:t> </a:t>
            </a:r>
            <a:r>
              <a:rPr lang="en-US" dirty="0" err="1"/>
              <a:t>cuộc</a:t>
            </a:r>
            <a:r>
              <a:rPr lang="en-US" dirty="0"/>
              <a:t> </a:t>
            </a:r>
            <a:r>
              <a:rPr lang="en-US" dirty="0" err="1"/>
              <a:t>phỏng</a:t>
            </a:r>
            <a:r>
              <a:rPr lang="en-US" dirty="0"/>
              <a:t> </a:t>
            </a:r>
            <a:r>
              <a:rPr lang="en-US" dirty="0" err="1"/>
              <a:t>vấn</a:t>
            </a:r>
            <a:r>
              <a:rPr lang="en-US" dirty="0"/>
              <a:t> </a:t>
            </a:r>
            <a:r>
              <a:rPr lang="en-US" dirty="0" err="1"/>
              <a:t>sau</a:t>
            </a:r>
            <a:r>
              <a:rPr lang="en-US" dirty="0"/>
              <a:t> </a:t>
            </a:r>
            <a:r>
              <a:rPr lang="en-US" dirty="0" err="1"/>
              <a:t>khi</a:t>
            </a:r>
            <a:r>
              <a:rPr lang="en-US" dirty="0"/>
              <a:t> </a:t>
            </a:r>
            <a:r>
              <a:rPr lang="en-US" dirty="0" err="1"/>
              <a:t>đăng</a:t>
            </a:r>
            <a:r>
              <a:rPr lang="en-US" dirty="0"/>
              <a:t> </a:t>
            </a:r>
            <a:r>
              <a:rPr lang="en-US" dirty="0" err="1"/>
              <a:t>quang</a:t>
            </a:r>
            <a:r>
              <a:rPr lang="en-US" dirty="0"/>
              <a:t>, Ý Nhi </a:t>
            </a:r>
            <a:r>
              <a:rPr lang="en-US" dirty="0" err="1"/>
              <a:t>nói</a:t>
            </a:r>
            <a:r>
              <a:rPr lang="en-US" dirty="0"/>
              <a:t>: "</a:t>
            </a:r>
            <a:r>
              <a:rPr lang="en-US" i="1" dirty="0" err="1"/>
              <a:t>Tôi</a:t>
            </a:r>
            <a:r>
              <a:rPr lang="en-US" i="1" dirty="0"/>
              <a:t> </a:t>
            </a:r>
            <a:r>
              <a:rPr lang="en-US" i="1" dirty="0" err="1"/>
              <a:t>nghĩ</a:t>
            </a:r>
            <a:r>
              <a:rPr lang="en-US" i="1" dirty="0"/>
              <a:t> </a:t>
            </a:r>
            <a:r>
              <a:rPr lang="en-US" i="1" dirty="0" err="1"/>
              <a:t>mình</a:t>
            </a:r>
            <a:r>
              <a:rPr lang="en-US" i="1" dirty="0"/>
              <a:t> </a:t>
            </a:r>
            <a:r>
              <a:rPr lang="en-US" i="1" dirty="0" err="1"/>
              <a:t>trưởng</a:t>
            </a:r>
            <a:r>
              <a:rPr lang="en-US" i="1" dirty="0"/>
              <a:t> </a:t>
            </a:r>
            <a:r>
              <a:rPr lang="en-US" i="1" dirty="0" err="1"/>
              <a:t>thành</a:t>
            </a:r>
            <a:r>
              <a:rPr lang="en-US" i="1" dirty="0"/>
              <a:t> </a:t>
            </a:r>
            <a:r>
              <a:rPr lang="en-US" i="1" dirty="0" err="1"/>
              <a:t>hơn</a:t>
            </a:r>
            <a:r>
              <a:rPr lang="en-US" i="1" dirty="0"/>
              <a:t> </a:t>
            </a:r>
            <a:r>
              <a:rPr lang="en-US" i="1" dirty="0" err="1"/>
              <a:t>các</a:t>
            </a:r>
            <a:r>
              <a:rPr lang="en-US" i="1" dirty="0"/>
              <a:t> </a:t>
            </a:r>
            <a:r>
              <a:rPr lang="en-US" i="1" dirty="0" err="1"/>
              <a:t>bạn</a:t>
            </a:r>
            <a:r>
              <a:rPr lang="en-US" i="1" dirty="0"/>
              <a:t>, </a:t>
            </a:r>
            <a:r>
              <a:rPr lang="en-US" i="1" dirty="0" err="1"/>
              <a:t>khi</a:t>
            </a:r>
            <a:r>
              <a:rPr lang="en-US" i="1" dirty="0"/>
              <a:t> </a:t>
            </a:r>
            <a:r>
              <a:rPr lang="en-US" i="1" dirty="0" err="1"/>
              <a:t>mà</a:t>
            </a:r>
            <a:r>
              <a:rPr lang="en-US" i="1" dirty="0"/>
              <a:t> </a:t>
            </a:r>
            <a:r>
              <a:rPr lang="en-US" i="1" dirty="0" err="1"/>
              <a:t>các</a:t>
            </a:r>
            <a:r>
              <a:rPr lang="en-US" i="1" dirty="0"/>
              <a:t> </a:t>
            </a:r>
            <a:r>
              <a:rPr lang="en-US" i="1" dirty="0" err="1"/>
              <a:t>bạn</a:t>
            </a:r>
            <a:r>
              <a:rPr lang="en-US" i="1" dirty="0"/>
              <a:t> </a:t>
            </a:r>
            <a:r>
              <a:rPr lang="en-US" i="1" dirty="0" err="1"/>
              <a:t>vừa</a:t>
            </a:r>
            <a:r>
              <a:rPr lang="en-US" i="1" dirty="0"/>
              <a:t> </a:t>
            </a:r>
            <a:r>
              <a:rPr lang="en-US" i="1" dirty="0" err="1"/>
              <a:t>đi</a:t>
            </a:r>
            <a:r>
              <a:rPr lang="en-US" i="1" dirty="0"/>
              <a:t> </a:t>
            </a:r>
            <a:r>
              <a:rPr lang="en-US" i="1" dirty="0" err="1"/>
              <a:t>học</a:t>
            </a:r>
            <a:r>
              <a:rPr lang="en-US" i="1" dirty="0"/>
              <a:t> </a:t>
            </a:r>
            <a:r>
              <a:rPr lang="en-US" i="1" dirty="0" err="1"/>
              <a:t>vừa</a:t>
            </a:r>
            <a:r>
              <a:rPr lang="en-US" i="1" dirty="0"/>
              <a:t> </a:t>
            </a:r>
            <a:r>
              <a:rPr lang="en-US" i="1" dirty="0" err="1"/>
              <a:t>đi</a:t>
            </a:r>
            <a:r>
              <a:rPr lang="en-US" i="1" dirty="0"/>
              <a:t> </a:t>
            </a:r>
            <a:r>
              <a:rPr lang="en-US" i="1" dirty="0" err="1"/>
              <a:t>làm</a:t>
            </a:r>
            <a:r>
              <a:rPr lang="en-US" i="1" dirty="0"/>
              <a:t> </a:t>
            </a:r>
            <a:r>
              <a:rPr lang="en-US" i="1" dirty="0" err="1"/>
              <a:t>thì</a:t>
            </a:r>
            <a:r>
              <a:rPr lang="en-US" i="1" dirty="0"/>
              <a:t> </a:t>
            </a:r>
            <a:r>
              <a:rPr lang="en-US" i="1" dirty="0" err="1"/>
              <a:t>tôi</a:t>
            </a:r>
            <a:r>
              <a:rPr lang="en-US" i="1" dirty="0"/>
              <a:t> </a:t>
            </a:r>
            <a:r>
              <a:rPr lang="en-US" i="1" dirty="0" err="1"/>
              <a:t>đã</a:t>
            </a:r>
            <a:r>
              <a:rPr lang="en-US" i="1" dirty="0"/>
              <a:t> </a:t>
            </a:r>
            <a:r>
              <a:rPr lang="en-US" i="1" dirty="0" err="1"/>
              <a:t>là</a:t>
            </a:r>
            <a:r>
              <a:rPr lang="en-US" i="1" dirty="0"/>
              <a:t> </a:t>
            </a:r>
            <a:r>
              <a:rPr lang="en-US" i="1" dirty="0" err="1"/>
              <a:t>một</a:t>
            </a:r>
            <a:r>
              <a:rPr lang="en-US" i="1" dirty="0"/>
              <a:t> </a:t>
            </a:r>
            <a:r>
              <a:rPr lang="en-US" i="1" dirty="0" err="1"/>
              <a:t>hoa</a:t>
            </a:r>
            <a:r>
              <a:rPr lang="en-US" i="1" dirty="0"/>
              <a:t> </a:t>
            </a:r>
            <a:r>
              <a:rPr lang="en-US" i="1" dirty="0" err="1"/>
              <a:t>hậu</a:t>
            </a:r>
            <a:r>
              <a:rPr lang="en-US" i="1" dirty="0"/>
              <a:t>.” </a:t>
            </a:r>
            <a:endParaRPr dirty="0"/>
          </a:p>
        </p:txBody>
      </p:sp>
      <p:sp>
        <p:nvSpPr>
          <p:cNvPr id="2" name="Rectangle 8">
            <a:extLst>
              <a:ext uri="{FF2B5EF4-FFF2-40B4-BE49-F238E27FC236}">
                <a16:creationId xmlns:a16="http://schemas.microsoft.com/office/drawing/2014/main" id="{DFC79820-8BBF-72BC-5A12-56E4DF4FBECD}"/>
              </a:ext>
            </a:extLst>
          </p:cNvPr>
          <p:cNvSpPr>
            <a:spLocks noChangeArrowheads="1"/>
          </p:cNvSpPr>
          <p:nvPr/>
        </p:nvSpPr>
        <p:spPr bwMode="auto">
          <a:xfrm>
            <a:off x="813482" y="179791"/>
            <a:ext cx="10334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90500">
              <a:spcBef>
                <a:spcPct val="20000"/>
              </a:spcBef>
              <a:buClr>
                <a:schemeClr val="accent1"/>
              </a:buClr>
              <a:buSzPct val="70000"/>
              <a:buFont typeface="Wingdings 2" pitchFamily="18" charset="2"/>
              <a:buChar char=""/>
              <a:tabLst>
                <a:tab pos="285750" algn="l"/>
              </a:tabLst>
              <a:defRPr sz="3200">
                <a:solidFill>
                  <a:schemeClr val="tx2"/>
                </a:solidFill>
                <a:latin typeface="Franklin Gothic Book" pitchFamily="34" charset="0"/>
              </a:defRPr>
            </a:lvl1pPr>
            <a:lvl2pPr marL="742950" indent="-285750" defTabSz="190500">
              <a:spcBef>
                <a:spcPct val="20000"/>
              </a:spcBef>
              <a:buClr>
                <a:schemeClr val="accent1"/>
              </a:buClr>
              <a:buSzPct val="70000"/>
              <a:buFont typeface="Wingdings 2" pitchFamily="18" charset="2"/>
              <a:buChar char=""/>
              <a:tabLst>
                <a:tab pos="285750" algn="l"/>
              </a:tabLst>
              <a:defRPr sz="2800">
                <a:solidFill>
                  <a:schemeClr val="tx2"/>
                </a:solidFill>
                <a:latin typeface="Franklin Gothic Book" pitchFamily="34" charset="0"/>
              </a:defRPr>
            </a:lvl2pPr>
            <a:lvl3pPr marL="1143000" indent="-228600" defTabSz="190500">
              <a:spcBef>
                <a:spcPct val="20000"/>
              </a:spcBef>
              <a:buClr>
                <a:schemeClr val="accent1"/>
              </a:buClr>
              <a:buSzPct val="70000"/>
              <a:buFont typeface="Wingdings 2" pitchFamily="18" charset="2"/>
              <a:buChar char=""/>
              <a:tabLst>
                <a:tab pos="285750" algn="l"/>
              </a:tabLst>
              <a:defRPr sz="2400">
                <a:solidFill>
                  <a:schemeClr val="tx2"/>
                </a:solidFill>
                <a:latin typeface="Franklin Gothic Book" pitchFamily="34" charset="0"/>
              </a:defRPr>
            </a:lvl3pPr>
            <a:lvl4pPr marL="1600200" indent="-228600" defTabSz="190500">
              <a:spcBef>
                <a:spcPct val="20000"/>
              </a:spcBef>
              <a:buClr>
                <a:schemeClr val="accent1"/>
              </a:buClr>
              <a:buSzPct val="70000"/>
              <a:buFont typeface="Wingdings 2" pitchFamily="18" charset="2"/>
              <a:buChar char=""/>
              <a:tabLst>
                <a:tab pos="285750" algn="l"/>
              </a:tabLst>
              <a:defRPr sz="2000">
                <a:solidFill>
                  <a:schemeClr val="tx2"/>
                </a:solidFill>
                <a:latin typeface="Franklin Gothic Book" pitchFamily="34" charset="0"/>
              </a:defRPr>
            </a:lvl4pPr>
            <a:lvl5pPr marL="2057400" indent="-228600" defTabSz="190500">
              <a:spcBef>
                <a:spcPct val="20000"/>
              </a:spcBef>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5pPr>
            <a:lvl6pPr marL="25146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6pPr>
            <a:lvl7pPr marL="29718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7pPr>
            <a:lvl8pPr marL="34290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8pPr>
            <a:lvl9pPr marL="38862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9pPr>
          </a:lstStyle>
          <a:p>
            <a:pPr algn="ctr" eaLnBrk="1" hangingPunct="1">
              <a:spcBef>
                <a:spcPct val="10000"/>
              </a:spcBef>
              <a:spcAft>
                <a:spcPct val="50000"/>
              </a:spcAft>
              <a:buClrTx/>
              <a:buSzTx/>
              <a:buFontTx/>
              <a:buNone/>
            </a:pPr>
            <a:r>
              <a:rPr lang="en-US" altLang="en-US" sz="2800" b="1" dirty="0">
                <a:solidFill>
                  <a:schemeClr val="tx1"/>
                </a:solidFill>
                <a:latin typeface="Arial" panose="020B0604020202020204" pitchFamily="34" charset="0"/>
                <a:cs typeface="Arial" panose="020B0604020202020204" pitchFamily="34" charset="0"/>
              </a:rPr>
              <a:t>Rephrase the speaker’s argument and find her assumption.</a:t>
            </a:r>
            <a:endParaRPr lang="en-US" altLang="en-US" sz="2000" b="1"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34672E0-0D12-8A83-4E54-674B152CC293}"/>
              </a:ext>
            </a:extLst>
          </p:cNvPr>
          <p:cNvSpPr txBox="1"/>
          <p:nvPr/>
        </p:nvSpPr>
        <p:spPr>
          <a:xfrm>
            <a:off x="8454390" y="2880360"/>
            <a:ext cx="3302181" cy="369332"/>
          </a:xfrm>
          <a:prstGeom prst="rect">
            <a:avLst/>
          </a:prstGeom>
          <a:noFill/>
        </p:spPr>
        <p:txBody>
          <a:bodyPr wrap="square">
            <a:spAutoFit/>
          </a:bodyPr>
          <a:lstStyle/>
          <a:p>
            <a:pPr rtl="0">
              <a:spcBef>
                <a:spcPts val="0"/>
              </a:spcBef>
              <a:spcAft>
                <a:spcPts val="0"/>
              </a:spcAft>
            </a:pPr>
            <a:r>
              <a:rPr lang="fr-FR" sz="1800" b="0" i="0" u="none" strike="noStrike" dirty="0">
                <a:solidFill>
                  <a:srgbClr val="080808"/>
                </a:solidFill>
                <a:effectLst/>
                <a:latin typeface="Times New Roman" panose="02020603050405020304" pitchFamily="18" charset="0"/>
              </a:rPr>
              <a:t>Source: https://</a:t>
            </a:r>
            <a:r>
              <a:rPr lang="fr-FR" sz="1800" b="0" i="0" u="none" strike="noStrike" dirty="0" err="1">
                <a:solidFill>
                  <a:srgbClr val="080808"/>
                </a:solidFill>
                <a:effectLst/>
                <a:latin typeface="Times New Roman" panose="02020603050405020304" pitchFamily="18" charset="0"/>
              </a:rPr>
              <a:t>s.net.vn</a:t>
            </a:r>
            <a:r>
              <a:rPr lang="fr-FR" sz="1800" b="0" i="0" u="none" strike="noStrike" dirty="0">
                <a:solidFill>
                  <a:srgbClr val="080808"/>
                </a:solidFill>
                <a:effectLst/>
                <a:latin typeface="Times New Roman" panose="02020603050405020304" pitchFamily="18" charset="0"/>
              </a:rPr>
              <a:t>/</a:t>
            </a:r>
            <a:r>
              <a:rPr lang="fr-FR" sz="1800" b="0" i="0" u="none" strike="noStrike" dirty="0" err="1">
                <a:solidFill>
                  <a:srgbClr val="080808"/>
                </a:solidFill>
                <a:effectLst/>
                <a:latin typeface="Times New Roman" panose="02020603050405020304" pitchFamily="18" charset="0"/>
              </a:rPr>
              <a:t>Hd7f</a:t>
            </a:r>
            <a:endParaRPr lang="en-US" dirty="0"/>
          </a:p>
        </p:txBody>
      </p:sp>
      <p:sp>
        <p:nvSpPr>
          <p:cNvPr id="9" name="TextBox 8">
            <a:extLst>
              <a:ext uri="{FF2B5EF4-FFF2-40B4-BE49-F238E27FC236}">
                <a16:creationId xmlns:a16="http://schemas.microsoft.com/office/drawing/2014/main" id="{43648BF5-4355-6C70-61F5-4CB0FAAF1A4A}"/>
              </a:ext>
            </a:extLst>
          </p:cNvPr>
          <p:cNvSpPr txBox="1"/>
          <p:nvPr/>
        </p:nvSpPr>
        <p:spPr>
          <a:xfrm>
            <a:off x="205273" y="5162539"/>
            <a:ext cx="11551298" cy="1305165"/>
          </a:xfrm>
          <a:prstGeom prst="rect">
            <a:avLst/>
          </a:prstGeom>
          <a:noFill/>
        </p:spPr>
        <p:txBody>
          <a:bodyPr wrap="square">
            <a:spAutoFit/>
          </a:bodyPr>
          <a:lstStyle/>
          <a:p>
            <a:pPr>
              <a:lnSpc>
                <a:spcPct val="150000"/>
              </a:lnSpc>
            </a:pPr>
            <a:r>
              <a:rPr lang="en-US" sz="2800" b="1" dirty="0">
                <a:solidFill>
                  <a:srgbClr val="000000"/>
                </a:solidFill>
                <a:latin typeface="Arial"/>
                <a:ea typeface="Arial"/>
                <a:cs typeface="Arial"/>
                <a:sym typeface="Arial"/>
              </a:rPr>
              <a:t>Assumption</a:t>
            </a:r>
            <a:r>
              <a:rPr lang="en-US" sz="2800" dirty="0">
                <a:solidFill>
                  <a:srgbClr val="000000"/>
                </a:solidFill>
                <a:latin typeface="Arial"/>
                <a:ea typeface="Arial"/>
                <a:cs typeface="Arial"/>
                <a:sym typeface="Arial"/>
              </a:rPr>
              <a:t>: Study and work at the same time are not valid indicators of maturity.  </a:t>
            </a:r>
          </a:p>
        </p:txBody>
      </p:sp>
    </p:spTree>
    <p:extLst>
      <p:ext uri="{BB962C8B-B14F-4D97-AF65-F5344CB8AC3E}">
        <p14:creationId xmlns:p14="http://schemas.microsoft.com/office/powerpoint/2010/main" val="59928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84094" y="914401"/>
            <a:ext cx="11430000" cy="5807074"/>
          </a:xfrm>
        </p:spPr>
        <p:txBody>
          <a:bodyPr>
            <a:normAutofit/>
          </a:bodyPr>
          <a:lstStyle/>
          <a:p>
            <a:pPr marL="457200" indent="-457200">
              <a:lnSpc>
                <a:spcPct val="150000"/>
              </a:lnSpc>
              <a:spcBef>
                <a:spcPts val="1200"/>
              </a:spcBef>
              <a:buFont typeface="Franklin Gothic Medium" pitchFamily="34" charset="0"/>
              <a:buAutoNum type="arabicPeriod"/>
            </a:pPr>
            <a:r>
              <a:rPr lang="en-US" altLang="en-US" sz="2600" dirty="0">
                <a:latin typeface="Arial" panose="020B0604020202020204" pitchFamily="34" charset="0"/>
                <a:cs typeface="Arial" panose="020B0604020202020204" pitchFamily="34" charset="0"/>
              </a:rPr>
              <a:t>There are </a:t>
            </a:r>
            <a:r>
              <a:rPr lang="vi-VN" altLang="en-US" sz="2600" dirty="0" err="1">
                <a:latin typeface="Arial" panose="020B0604020202020204" pitchFamily="34" charset="0"/>
                <a:cs typeface="Arial" panose="020B0604020202020204" pitchFamily="34" charset="0"/>
              </a:rPr>
              <a:t>nearly</a:t>
            </a:r>
            <a:r>
              <a:rPr lang="en-US" altLang="en-US" sz="2600" dirty="0">
                <a:latin typeface="Arial" panose="020B0604020202020204" pitchFamily="34" charset="0"/>
                <a:cs typeface="Arial" panose="020B0604020202020204" pitchFamily="34" charset="0"/>
              </a:rPr>
              <a:t> </a:t>
            </a:r>
            <a:r>
              <a:rPr lang="vi-VN" altLang="en-US" sz="2600" dirty="0" err="1">
                <a:latin typeface="Arial" panose="020B0604020202020204" pitchFamily="34" charset="0"/>
                <a:cs typeface="Arial" panose="020B0604020202020204" pitchFamily="34" charset="0"/>
              </a:rPr>
              <a:t>all</a:t>
            </a:r>
            <a:r>
              <a:rPr lang="vi-VN" altLang="en-US" sz="2600" dirty="0">
                <a:latin typeface="Arial" panose="020B0604020202020204" pitchFamily="34" charset="0"/>
                <a:cs typeface="Arial" panose="020B0604020202020204" pitchFamily="34" charset="0"/>
              </a:rPr>
              <a:t> </a:t>
            </a:r>
            <a:r>
              <a:rPr lang="en-US" altLang="en-US" sz="2600" dirty="0">
                <a:latin typeface="Arial" panose="020B0604020202020204" pitchFamily="34" charset="0"/>
                <a:cs typeface="Arial" panose="020B0604020202020204" pitchFamily="34" charset="0"/>
              </a:rPr>
              <a:t>students in our class today. So, it is obvious that my students want to learn critical thinking skills. </a:t>
            </a:r>
          </a:p>
          <a:p>
            <a:pPr marL="457200" indent="-457200">
              <a:lnSpc>
                <a:spcPct val="150000"/>
              </a:lnSpc>
              <a:spcBef>
                <a:spcPts val="1200"/>
              </a:spcBef>
              <a:buFont typeface="Franklin Gothic Medium" pitchFamily="34" charset="0"/>
              <a:buAutoNum type="arabicPeriod"/>
            </a:pPr>
            <a:r>
              <a:rPr lang="en-US" altLang="en-US" sz="2600" dirty="0">
                <a:latin typeface="Arial" panose="020B0604020202020204" pitchFamily="34" charset="0"/>
                <a:cs typeface="Arial" panose="020B0604020202020204" pitchFamily="34" charset="0"/>
              </a:rPr>
              <a:t>There is nothing wrong copying assignments from other groups. Other students do it quite often.</a:t>
            </a:r>
          </a:p>
          <a:p>
            <a:pPr marL="457200" indent="-457200">
              <a:lnSpc>
                <a:spcPct val="150000"/>
              </a:lnSpc>
              <a:spcBef>
                <a:spcPts val="1200"/>
              </a:spcBef>
              <a:buFont typeface="Franklin Gothic Medium" pitchFamily="34" charset="0"/>
              <a:buAutoNum type="arabicPeriod"/>
            </a:pPr>
            <a:r>
              <a:rPr lang="en-US" altLang="en-US" sz="2600" dirty="0">
                <a:latin typeface="Arial" panose="020B0604020202020204" pitchFamily="34" charset="0"/>
                <a:cs typeface="Arial" panose="020B0604020202020204" pitchFamily="34" charset="0"/>
              </a:rPr>
              <a:t>We don’t have to be in class to check attendance. The QR code for attendance check will be included in the files in Blackboard.     </a:t>
            </a:r>
          </a:p>
          <a:p>
            <a:pPr marL="457200" indent="-457200">
              <a:buNone/>
            </a:pPr>
            <a:endParaRPr lang="en-US" altLang="en-US" sz="2600" dirty="0"/>
          </a:p>
        </p:txBody>
      </p:sp>
      <p:sp>
        <p:nvSpPr>
          <p:cNvPr id="5" name="Rectangle 2"/>
          <p:cNvSpPr>
            <a:spLocks noGrp="1"/>
          </p:cNvSpPr>
          <p:nvPr>
            <p:ph type="title" idx="4294967295"/>
          </p:nvPr>
        </p:nvSpPr>
        <p:spPr bwMode="auto">
          <a:xfrm>
            <a:off x="1752600" y="136525"/>
            <a:ext cx="8686800" cy="533400"/>
          </a:xfrm>
        </p:spPr>
        <p:txBody>
          <a:bodyPr vert="horz" wrap="square" lIns="91440" tIns="45720" rIns="91440" bIns="45720" numCol="1" rtlCol="0" anchor="ctr" anchorCtr="0" compatLnSpc="1">
            <a:prstTxWarp prst="textNoShape">
              <a:avLst/>
            </a:prstTxWarp>
            <a:normAutofit/>
          </a:bodyPr>
          <a:lstStyle/>
          <a:p>
            <a:pPr algn="ctr">
              <a:defRPr/>
            </a:pPr>
            <a:r>
              <a:rPr lang="en-US" sz="3200" b="1" dirty="0">
                <a:latin typeface="Arial" panose="020B0604020202020204" pitchFamily="34" charset="0"/>
                <a:cs typeface="Arial" panose="020B0604020202020204" pitchFamily="34" charset="0"/>
              </a:rPr>
              <a:t>Find assumptions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9600"/>
            <a:ext cx="6053220" cy="453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E4CB0F14-F7E2-4C39-9168-F5E9893CC528}"/>
              </a:ext>
            </a:extLst>
          </p:cNvPr>
          <p:cNvSpPr txBox="1"/>
          <p:nvPr/>
        </p:nvSpPr>
        <p:spPr>
          <a:xfrm>
            <a:off x="2835442" y="0"/>
            <a:ext cx="6324600" cy="646331"/>
          </a:xfrm>
          <a:prstGeom prst="rect">
            <a:avLst/>
          </a:prstGeom>
          <a:noFill/>
        </p:spPr>
        <p:txBody>
          <a:bodyPr wrap="square">
            <a:spAutoFit/>
          </a:bodyPr>
          <a:lstStyle/>
          <a:p>
            <a:pPr algn="ctr"/>
            <a:r>
              <a:rPr lang="en-US" sz="3600" b="1" dirty="0">
                <a:latin typeface="Arial" panose="020B0604020202020204" pitchFamily="34" charset="0"/>
                <a:cs typeface="Arial" panose="020B0604020202020204" pitchFamily="34" charset="0"/>
              </a:rPr>
              <a:t>Key takeaways</a:t>
            </a:r>
          </a:p>
        </p:txBody>
      </p:sp>
      <p:sp>
        <p:nvSpPr>
          <p:cNvPr id="4" name="TextBox 3">
            <a:extLst>
              <a:ext uri="{FF2B5EF4-FFF2-40B4-BE49-F238E27FC236}">
                <a16:creationId xmlns:a16="http://schemas.microsoft.com/office/drawing/2014/main" id="{F98DF47D-DF8D-4394-9AEF-379159FE5279}"/>
              </a:ext>
            </a:extLst>
          </p:cNvPr>
          <p:cNvSpPr txBox="1"/>
          <p:nvPr/>
        </p:nvSpPr>
        <p:spPr>
          <a:xfrm>
            <a:off x="7620000" y="1132197"/>
            <a:ext cx="4572000" cy="5035353"/>
          </a:xfrm>
          <a:prstGeom prst="rect">
            <a:avLst/>
          </a:prstGeom>
          <a:noFill/>
        </p:spPr>
        <p:txBody>
          <a:bodyPr wrap="square">
            <a:spAutoFit/>
          </a:bodyPr>
          <a:lstStyle/>
          <a:p>
            <a:pPr>
              <a:lnSpc>
                <a:spcPct val="150000"/>
              </a:lnSpc>
            </a:pPr>
            <a:r>
              <a:rPr lang="vi-VN" b="1" dirty="0" err="1"/>
              <a:t>Đừng</a:t>
            </a:r>
            <a:r>
              <a:rPr lang="vi-VN" b="1" dirty="0"/>
              <a:t> </a:t>
            </a:r>
            <a:r>
              <a:rPr lang="vi-VN" b="1" dirty="0" err="1"/>
              <a:t>tưởng</a:t>
            </a:r>
            <a:endParaRPr lang="vi-VN" b="1" dirty="0"/>
          </a:p>
          <a:p>
            <a:pPr>
              <a:lnSpc>
                <a:spcPct val="150000"/>
              </a:lnSpc>
            </a:pPr>
            <a:endParaRPr lang="vi-VN" b="1" dirty="0"/>
          </a:p>
          <a:p>
            <a:pPr>
              <a:lnSpc>
                <a:spcPct val="150000"/>
              </a:lnSpc>
            </a:pPr>
            <a:r>
              <a:rPr lang="vi-VN" dirty="0" err="1"/>
              <a:t>Đừng</a:t>
            </a:r>
            <a:r>
              <a:rPr lang="vi-VN" dirty="0"/>
              <a:t> </a:t>
            </a:r>
            <a:r>
              <a:rPr lang="vi-VN" dirty="0" err="1"/>
              <a:t>tưởng</a:t>
            </a:r>
            <a:r>
              <a:rPr lang="vi-VN" dirty="0"/>
              <a:t> </a:t>
            </a:r>
            <a:r>
              <a:rPr lang="vi-VN" dirty="0" err="1"/>
              <a:t>cứ</a:t>
            </a:r>
            <a:r>
              <a:rPr lang="vi-VN" dirty="0"/>
              <a:t> </a:t>
            </a:r>
            <a:r>
              <a:rPr lang="vi-VN" dirty="0" err="1"/>
              <a:t>núi</a:t>
            </a:r>
            <a:r>
              <a:rPr lang="vi-VN" dirty="0"/>
              <a:t> </a:t>
            </a:r>
            <a:r>
              <a:rPr lang="vi-VN" dirty="0" err="1"/>
              <a:t>là</a:t>
            </a:r>
            <a:r>
              <a:rPr lang="vi-VN" dirty="0"/>
              <a:t> cao.</a:t>
            </a:r>
          </a:p>
          <a:p>
            <a:pPr>
              <a:lnSpc>
                <a:spcPct val="150000"/>
              </a:lnSpc>
            </a:pPr>
            <a:r>
              <a:rPr lang="vi-VN" dirty="0" err="1"/>
              <a:t>Cứ</a:t>
            </a:r>
            <a:r>
              <a:rPr lang="vi-VN" dirty="0"/>
              <a:t> sông </a:t>
            </a:r>
            <a:r>
              <a:rPr lang="vi-VN" dirty="0" err="1"/>
              <a:t>là</a:t>
            </a:r>
            <a:r>
              <a:rPr lang="vi-VN" dirty="0"/>
              <a:t> </a:t>
            </a:r>
            <a:r>
              <a:rPr lang="vi-VN" dirty="0" err="1"/>
              <a:t>chảy</a:t>
            </a:r>
            <a:r>
              <a:rPr lang="vi-VN" dirty="0"/>
              <a:t>, </a:t>
            </a:r>
            <a:r>
              <a:rPr lang="vi-VN" dirty="0" err="1"/>
              <a:t>cứ</a:t>
            </a:r>
            <a:r>
              <a:rPr lang="vi-VN" dirty="0"/>
              <a:t> ao </a:t>
            </a:r>
            <a:r>
              <a:rPr lang="vi-VN" dirty="0" err="1"/>
              <a:t>là</a:t>
            </a:r>
            <a:r>
              <a:rPr lang="vi-VN" dirty="0"/>
              <a:t> </a:t>
            </a:r>
            <a:r>
              <a:rPr lang="vi-VN" dirty="0" err="1"/>
              <a:t>tù</a:t>
            </a:r>
            <a:r>
              <a:rPr lang="vi-VN" dirty="0"/>
              <a:t>.</a:t>
            </a:r>
          </a:p>
          <a:p>
            <a:pPr>
              <a:lnSpc>
                <a:spcPct val="150000"/>
              </a:lnSpc>
            </a:pPr>
            <a:r>
              <a:rPr lang="vi-VN" dirty="0" err="1"/>
              <a:t>Đừng</a:t>
            </a:r>
            <a:r>
              <a:rPr lang="vi-VN" dirty="0"/>
              <a:t> </a:t>
            </a:r>
            <a:r>
              <a:rPr lang="vi-VN" dirty="0" err="1"/>
              <a:t>tưởng</a:t>
            </a:r>
            <a:r>
              <a:rPr lang="vi-VN" dirty="0"/>
              <a:t> </a:t>
            </a:r>
            <a:r>
              <a:rPr lang="vi-VN" dirty="0" err="1"/>
              <a:t>cứ</a:t>
            </a:r>
            <a:r>
              <a:rPr lang="vi-VN" dirty="0"/>
              <a:t> </a:t>
            </a:r>
            <a:r>
              <a:rPr lang="vi-VN" dirty="0" err="1"/>
              <a:t>dưới</a:t>
            </a:r>
            <a:r>
              <a:rPr lang="vi-VN" dirty="0"/>
              <a:t> </a:t>
            </a:r>
            <a:r>
              <a:rPr lang="vi-VN" dirty="0" err="1"/>
              <a:t>là</a:t>
            </a:r>
            <a:r>
              <a:rPr lang="vi-VN" dirty="0"/>
              <a:t> ngu.</a:t>
            </a:r>
          </a:p>
          <a:p>
            <a:pPr>
              <a:lnSpc>
                <a:spcPct val="150000"/>
              </a:lnSpc>
            </a:pPr>
            <a:r>
              <a:rPr lang="vi-VN" dirty="0" err="1"/>
              <a:t>Cứ</a:t>
            </a:r>
            <a:r>
              <a:rPr lang="vi-VN" dirty="0"/>
              <a:t> trên </a:t>
            </a:r>
            <a:r>
              <a:rPr lang="vi-VN" dirty="0" err="1"/>
              <a:t>là</a:t>
            </a:r>
            <a:r>
              <a:rPr lang="vi-VN" dirty="0"/>
              <a:t> </a:t>
            </a:r>
            <a:r>
              <a:rPr lang="vi-VN" dirty="0" err="1"/>
              <a:t>sáng</a:t>
            </a:r>
            <a:r>
              <a:rPr lang="vi-VN" dirty="0"/>
              <a:t>, </a:t>
            </a:r>
            <a:r>
              <a:rPr lang="vi-VN" dirty="0" err="1"/>
              <a:t>cứ</a:t>
            </a:r>
            <a:r>
              <a:rPr lang="vi-VN" dirty="0"/>
              <a:t> tu </a:t>
            </a:r>
            <a:r>
              <a:rPr lang="vi-VN" dirty="0" err="1"/>
              <a:t>là</a:t>
            </a:r>
            <a:r>
              <a:rPr lang="vi-VN" dirty="0"/>
              <a:t> </a:t>
            </a:r>
            <a:r>
              <a:rPr lang="vi-VN" dirty="0" err="1"/>
              <a:t>hiền</a:t>
            </a:r>
            <a:r>
              <a:rPr lang="vi-VN" dirty="0"/>
              <a:t>.</a:t>
            </a:r>
          </a:p>
          <a:p>
            <a:pPr>
              <a:lnSpc>
                <a:spcPct val="150000"/>
              </a:lnSpc>
            </a:pPr>
            <a:endParaRPr lang="vi-VN" dirty="0"/>
          </a:p>
          <a:p>
            <a:pPr>
              <a:lnSpc>
                <a:spcPct val="150000"/>
              </a:lnSpc>
            </a:pPr>
            <a:r>
              <a:rPr lang="vi-VN" dirty="0" err="1"/>
              <a:t>Đừng</a:t>
            </a:r>
            <a:r>
              <a:rPr lang="vi-VN" dirty="0"/>
              <a:t> </a:t>
            </a:r>
            <a:r>
              <a:rPr lang="vi-VN" dirty="0" err="1"/>
              <a:t>tưởng</a:t>
            </a:r>
            <a:r>
              <a:rPr lang="vi-VN" dirty="0"/>
              <a:t> </a:t>
            </a:r>
            <a:r>
              <a:rPr lang="vi-VN" dirty="0" err="1"/>
              <a:t>cứ</a:t>
            </a:r>
            <a:r>
              <a:rPr lang="vi-VN" dirty="0"/>
              <a:t> </a:t>
            </a:r>
            <a:r>
              <a:rPr lang="vi-VN" dirty="0" err="1"/>
              <a:t>đẹp</a:t>
            </a:r>
            <a:r>
              <a:rPr lang="vi-VN" dirty="0"/>
              <a:t> </a:t>
            </a:r>
            <a:r>
              <a:rPr lang="vi-VN" dirty="0" err="1"/>
              <a:t>là</a:t>
            </a:r>
            <a:r>
              <a:rPr lang="vi-VN" dirty="0"/>
              <a:t> tiên.</a:t>
            </a:r>
          </a:p>
          <a:p>
            <a:pPr>
              <a:lnSpc>
                <a:spcPct val="150000"/>
              </a:lnSpc>
            </a:pPr>
            <a:r>
              <a:rPr lang="vi-VN" dirty="0" err="1"/>
              <a:t>Cứ</a:t>
            </a:r>
            <a:r>
              <a:rPr lang="vi-VN" dirty="0"/>
              <a:t> </a:t>
            </a:r>
            <a:r>
              <a:rPr lang="vi-VN" dirty="0" err="1"/>
              <a:t>nhiều</a:t>
            </a:r>
            <a:r>
              <a:rPr lang="vi-VN" dirty="0"/>
              <a:t> </a:t>
            </a:r>
            <a:r>
              <a:rPr lang="vi-VN" dirty="0" err="1"/>
              <a:t>là</a:t>
            </a:r>
            <a:r>
              <a:rPr lang="vi-VN" dirty="0"/>
              <a:t> </a:t>
            </a:r>
            <a:r>
              <a:rPr lang="vi-VN" dirty="0" err="1"/>
              <a:t>được</a:t>
            </a:r>
            <a:r>
              <a:rPr lang="vi-VN" dirty="0"/>
              <a:t>, </a:t>
            </a:r>
            <a:r>
              <a:rPr lang="vi-VN" dirty="0" err="1"/>
              <a:t>cứ</a:t>
            </a:r>
            <a:r>
              <a:rPr lang="vi-VN" dirty="0"/>
              <a:t> </a:t>
            </a:r>
            <a:r>
              <a:rPr lang="vi-VN" dirty="0" err="1"/>
              <a:t>tiền</a:t>
            </a:r>
            <a:r>
              <a:rPr lang="vi-VN" dirty="0"/>
              <a:t> </a:t>
            </a:r>
            <a:r>
              <a:rPr lang="vi-VN" dirty="0" err="1"/>
              <a:t>là</a:t>
            </a:r>
            <a:r>
              <a:rPr lang="vi-VN" dirty="0"/>
              <a:t> xong.</a:t>
            </a:r>
          </a:p>
          <a:p>
            <a:pPr>
              <a:lnSpc>
                <a:spcPct val="150000"/>
              </a:lnSpc>
            </a:pPr>
            <a:r>
              <a:rPr lang="vi-VN" dirty="0" err="1"/>
              <a:t>Đừng</a:t>
            </a:r>
            <a:r>
              <a:rPr lang="vi-VN" dirty="0"/>
              <a:t> </a:t>
            </a:r>
            <a:r>
              <a:rPr lang="vi-VN" dirty="0" err="1"/>
              <a:t>tưởng</a:t>
            </a:r>
            <a:r>
              <a:rPr lang="vi-VN" dirty="0"/>
              <a:t> không </a:t>
            </a:r>
            <a:r>
              <a:rPr lang="vi-VN" dirty="0" err="1"/>
              <a:t>nói</a:t>
            </a:r>
            <a:r>
              <a:rPr lang="vi-VN" dirty="0"/>
              <a:t> </a:t>
            </a:r>
            <a:r>
              <a:rPr lang="vi-VN" dirty="0" err="1"/>
              <a:t>là</a:t>
            </a:r>
            <a:r>
              <a:rPr lang="vi-VN" dirty="0"/>
              <a:t> câm.</a:t>
            </a:r>
          </a:p>
          <a:p>
            <a:pPr>
              <a:lnSpc>
                <a:spcPct val="150000"/>
              </a:lnSpc>
            </a:pPr>
            <a:r>
              <a:rPr lang="vi-VN" dirty="0"/>
              <a:t>Không nghe </a:t>
            </a:r>
            <a:r>
              <a:rPr lang="vi-VN" dirty="0" err="1"/>
              <a:t>là</a:t>
            </a:r>
            <a:r>
              <a:rPr lang="vi-VN" dirty="0"/>
              <a:t> </a:t>
            </a:r>
            <a:r>
              <a:rPr lang="vi-VN" dirty="0" err="1"/>
              <a:t>điếc</a:t>
            </a:r>
            <a:r>
              <a:rPr lang="vi-VN" dirty="0"/>
              <a:t>, không trông </a:t>
            </a:r>
            <a:r>
              <a:rPr lang="vi-VN" dirty="0" err="1"/>
              <a:t>là</a:t>
            </a:r>
            <a:r>
              <a:rPr lang="vi-VN" dirty="0"/>
              <a:t> </a:t>
            </a:r>
            <a:r>
              <a:rPr lang="vi-VN" dirty="0" err="1"/>
              <a:t>mù</a:t>
            </a:r>
            <a:r>
              <a:rPr lang="vi-VN" dirty="0"/>
              <a:t>.</a:t>
            </a:r>
          </a:p>
          <a:p>
            <a:pPr>
              <a:lnSpc>
                <a:spcPct val="150000"/>
              </a:lnSpc>
            </a:pPr>
            <a:r>
              <a:rPr lang="vi-VN" dirty="0"/>
              <a:t>…..</a:t>
            </a:r>
            <a:endParaRPr lang="en-US" dirty="0"/>
          </a:p>
        </p:txBody>
      </p:sp>
      <p:sp>
        <p:nvSpPr>
          <p:cNvPr id="5" name="TextBox 4">
            <a:extLst>
              <a:ext uri="{FF2B5EF4-FFF2-40B4-BE49-F238E27FC236}">
                <a16:creationId xmlns:a16="http://schemas.microsoft.com/office/drawing/2014/main" id="{B9FEC709-6D0D-4DAC-9EF9-4B7C92CC9A8E}"/>
              </a:ext>
            </a:extLst>
          </p:cNvPr>
          <p:cNvSpPr txBox="1"/>
          <p:nvPr/>
        </p:nvSpPr>
        <p:spPr>
          <a:xfrm>
            <a:off x="10270958" y="6294953"/>
            <a:ext cx="1371600" cy="307777"/>
          </a:xfrm>
          <a:prstGeom prst="rect">
            <a:avLst/>
          </a:prstGeom>
          <a:noFill/>
        </p:spPr>
        <p:txBody>
          <a:bodyPr wrap="square" rtlCol="0">
            <a:spAutoFit/>
          </a:bodyPr>
          <a:lstStyle/>
          <a:p>
            <a:r>
              <a:rPr lang="vi-VN" sz="1400" i="1" dirty="0" err="1"/>
              <a:t>Bùi</a:t>
            </a:r>
            <a:r>
              <a:rPr lang="vi-VN" sz="1400" i="1" dirty="0"/>
              <a:t> </a:t>
            </a:r>
            <a:r>
              <a:rPr lang="vi-VN" sz="1400" i="1" dirty="0" err="1"/>
              <a:t>Giáng</a:t>
            </a:r>
            <a:endParaRPr lang="en-US" sz="1400" i="1" dirty="0"/>
          </a:p>
        </p:txBody>
      </p:sp>
    </p:spTree>
    <p:extLst>
      <p:ext uri="{BB962C8B-B14F-4D97-AF65-F5344CB8AC3E}">
        <p14:creationId xmlns:p14="http://schemas.microsoft.com/office/powerpoint/2010/main" val="1650612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65"/>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4</a:t>
            </a:r>
            <a:endParaRPr/>
          </a:p>
        </p:txBody>
      </p:sp>
      <p:sp>
        <p:nvSpPr>
          <p:cNvPr id="254" name="Google Shape;254;p65"/>
          <p:cNvSpPr txBox="1"/>
          <p:nvPr/>
        </p:nvSpPr>
        <p:spPr>
          <a:xfrm>
            <a:off x="1981200" y="4712318"/>
            <a:ext cx="8229600" cy="13716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000" dirty="0">
                <a:solidFill>
                  <a:schemeClr val="dk1"/>
                </a:solidFill>
                <a:latin typeface="Arial"/>
                <a:ea typeface="Arial"/>
                <a:cs typeface="Arial"/>
                <a:sym typeface="Arial"/>
              </a:rPr>
              <a:t>Standard: </a:t>
            </a:r>
            <a:r>
              <a:rPr lang="en-US" sz="2000" b="1" dirty="0">
                <a:solidFill>
                  <a:schemeClr val="dk1"/>
                </a:solidFill>
                <a:latin typeface="Arial"/>
                <a:ea typeface="Arial"/>
                <a:cs typeface="Arial"/>
                <a:sym typeface="Arial"/>
              </a:rPr>
              <a:t>Missing logical correctness </a:t>
            </a:r>
            <a:endParaRPr dirty="0"/>
          </a:p>
          <a:p>
            <a:pPr>
              <a:buClr>
                <a:schemeClr val="folHlink"/>
              </a:buClr>
              <a:buSzPts val="2400"/>
            </a:pPr>
            <a:r>
              <a:rPr lang="en-US" sz="2000" u="sng" dirty="0">
                <a:solidFill>
                  <a:schemeClr val="dk1"/>
                </a:solidFill>
                <a:latin typeface="Arial"/>
                <a:ea typeface="Arial"/>
                <a:cs typeface="Arial"/>
                <a:sym typeface="Arial"/>
              </a:rPr>
              <a:t>Brief explanation</a:t>
            </a:r>
            <a:r>
              <a:rPr lang="en-US" sz="2000" dirty="0">
                <a:solidFill>
                  <a:schemeClr val="dk1"/>
                </a:solidFill>
                <a:latin typeface="Arial"/>
                <a:ea typeface="Arial"/>
                <a:cs typeface="Arial"/>
                <a:sym typeface="Arial"/>
              </a:rPr>
              <a:t>: “Alone” means having no one else present, then where the stranger comes from.</a:t>
            </a:r>
            <a:endParaRPr dirty="0"/>
          </a:p>
          <a:p>
            <a:pPr>
              <a:buClr>
                <a:schemeClr val="folHlink"/>
              </a:buClr>
              <a:buSzPts val="2400"/>
            </a:pPr>
            <a:endParaRPr sz="2000" dirty="0">
              <a:solidFill>
                <a:schemeClr val="dk1"/>
              </a:solidFill>
              <a:latin typeface="Arial"/>
              <a:ea typeface="Arial"/>
              <a:cs typeface="Arial"/>
              <a:sym typeface="Arial"/>
            </a:endParaRPr>
          </a:p>
          <a:p>
            <a:pPr>
              <a:buClr>
                <a:schemeClr val="folHlink"/>
              </a:buClr>
              <a:buSzPts val="2400"/>
            </a:pPr>
            <a:r>
              <a:rPr lang="en-US" sz="1200" dirty="0">
                <a:solidFill>
                  <a:schemeClr val="dk1"/>
                </a:solidFill>
                <a:latin typeface="Arial"/>
                <a:ea typeface="Arial"/>
                <a:cs typeface="Arial"/>
                <a:sym typeface="Arial"/>
              </a:rPr>
              <a:t>Source: Next time a stranger talks to me when I’m alone, I’m going to look at them, shocked, and whisper “You can see me?” (n.d.). </a:t>
            </a:r>
            <a:endParaRPr dirty="0"/>
          </a:p>
          <a:p>
            <a:pPr>
              <a:buClr>
                <a:schemeClr val="folHlink"/>
              </a:buClr>
              <a:buSzPts val="2400"/>
            </a:pPr>
            <a:r>
              <a:rPr lang="en-US" sz="1200" dirty="0">
                <a:solidFill>
                  <a:schemeClr val="dk1"/>
                </a:solidFill>
                <a:latin typeface="Arial"/>
                <a:ea typeface="Arial"/>
                <a:cs typeface="Arial"/>
                <a:sym typeface="Arial"/>
              </a:rPr>
              <a:t>Retrieved from https://www.someecards.com/usercards/viewcard/next-time-a-stranger-talks-to-me-when-im-alone-im-going-to-look-at-them-shocked-and-whisper-you-can-see-me-9527f/</a:t>
            </a:r>
            <a:endParaRPr sz="1100" dirty="0">
              <a:solidFill>
                <a:srgbClr val="000000"/>
              </a:solidFill>
              <a:latin typeface="Arial"/>
              <a:ea typeface="Arial"/>
              <a:cs typeface="Arial"/>
              <a:sym typeface="Arial"/>
            </a:endParaRPr>
          </a:p>
        </p:txBody>
      </p:sp>
      <p:pic>
        <p:nvPicPr>
          <p:cNvPr id="255" name="Google Shape;255;p65"/>
          <p:cNvPicPr preferRelativeResize="0"/>
          <p:nvPr/>
        </p:nvPicPr>
        <p:blipFill rotWithShape="1">
          <a:blip r:embed="rId3">
            <a:alphaModFix/>
          </a:blip>
          <a:srcRect/>
          <a:stretch/>
        </p:blipFill>
        <p:spPr>
          <a:xfrm>
            <a:off x="4274960" y="673717"/>
            <a:ext cx="3922497" cy="38982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idx="4294967295"/>
          </p:nvPr>
        </p:nvSpPr>
        <p:spPr bwMode="auto">
          <a:xfrm>
            <a:off x="532563" y="2590800"/>
            <a:ext cx="10235921" cy="838200"/>
          </a:xfrm>
        </p:spPr>
        <p:txBody>
          <a:bodyPr vert="horz" wrap="square" lIns="91440" tIns="45720" rIns="91440" bIns="45720" numCol="1" rtlCol="0" anchor="ctr" anchorCtr="0" compatLnSpc="1">
            <a:prstTxWarp prst="textNoShape">
              <a:avLst/>
            </a:prstTxWarp>
            <a:normAutofit fontScale="90000"/>
          </a:bodyPr>
          <a:lstStyle/>
          <a:p>
            <a:pPr algn="ctr">
              <a:defRPr/>
            </a:pPr>
            <a:r>
              <a:rPr lang="en-US" cap="none" dirty="0">
                <a:effectLst/>
                <a:latin typeface="Arial" panose="020B0604020202020204" pitchFamily="34" charset="0"/>
                <a:cs typeface="Arial" panose="020B0604020202020204" pitchFamily="34" charset="0"/>
              </a:rPr>
              <a:t>Identifying  </a:t>
            </a:r>
            <a:br>
              <a:rPr lang="en-US" cap="none" dirty="0">
                <a:effectLst/>
                <a:latin typeface="Arial" panose="020B0604020202020204" pitchFamily="34" charset="0"/>
                <a:cs typeface="Arial" panose="020B0604020202020204" pitchFamily="34" charset="0"/>
              </a:rPr>
            </a:br>
            <a:br>
              <a:rPr lang="en-US" cap="none" dirty="0">
                <a:effectLst/>
                <a:latin typeface="Arial" panose="020B0604020202020204" pitchFamily="34" charset="0"/>
                <a:cs typeface="Arial" panose="020B0604020202020204" pitchFamily="34" charset="0"/>
              </a:rPr>
            </a:br>
            <a:r>
              <a:rPr lang="en-US" cap="none" dirty="0">
                <a:effectLst/>
                <a:latin typeface="Arial" panose="020B0604020202020204" pitchFamily="34" charset="0"/>
                <a:cs typeface="Arial" panose="020B0604020202020204" pitchFamily="34" charset="0"/>
              </a:rPr>
              <a:t>premise indicators and conclusion indicators</a:t>
            </a:r>
          </a:p>
        </p:txBody>
      </p:sp>
    </p:spTree>
  </p:cSld>
  <p:clrMapOvr>
    <a:masterClrMapping/>
  </p:clrMapOvr>
  <p:transition spd="med">
    <p:diamon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p:cNvSpPr>
          <p:nvPr>
            <p:ph type="body" idx="4294967295"/>
          </p:nvPr>
        </p:nvSpPr>
        <p:spPr>
          <a:xfrm>
            <a:off x="448826" y="1070987"/>
            <a:ext cx="11294348" cy="5179088"/>
          </a:xfrm>
        </p:spPr>
        <p:txBody>
          <a:bodyPr>
            <a:normAutofit/>
          </a:bodyPr>
          <a:lstStyle/>
          <a:p>
            <a:pPr marL="609600" indent="-609600">
              <a:lnSpc>
                <a:spcPct val="120000"/>
              </a:lnSpc>
              <a:buNone/>
            </a:pPr>
            <a:r>
              <a:rPr lang="en-US" altLang="en-US" sz="2400" dirty="0"/>
              <a:t>1. 	Having fun can be the spice of life but not its main course, </a:t>
            </a:r>
            <a:r>
              <a:rPr lang="en-US" altLang="en-US" sz="2400" u="sng" dirty="0">
                <a:solidFill>
                  <a:srgbClr val="FF0000"/>
                </a:solidFill>
              </a:rPr>
              <a:t>because</a:t>
            </a:r>
            <a:r>
              <a:rPr lang="en-US" altLang="en-US" sz="2400" dirty="0"/>
              <a:t> when it is over, nothing of lasting values remain. (Harold Kushner) </a:t>
            </a:r>
          </a:p>
          <a:p>
            <a:pPr marL="609600" indent="-609600">
              <a:lnSpc>
                <a:spcPct val="120000"/>
              </a:lnSpc>
              <a:buNone/>
            </a:pPr>
            <a:r>
              <a:rPr lang="en-US" altLang="en-US" sz="2400" dirty="0"/>
              <a:t>2. 	</a:t>
            </a:r>
            <a:r>
              <a:rPr lang="en-US" altLang="en-US" sz="2400" u="sng" dirty="0">
                <a:solidFill>
                  <a:srgbClr val="FF0000"/>
                </a:solidFill>
              </a:rPr>
              <a:t>Since</a:t>
            </a:r>
            <a:r>
              <a:rPr lang="en-US" altLang="en-US" sz="2400" dirty="0"/>
              <a:t> effective reasoning requires reliable information, it’s important to be able to distinguish good sources and trustworthy experts from less useful ones. (Drew E. Hinderer)</a:t>
            </a:r>
          </a:p>
          <a:p>
            <a:pPr marL="609600" indent="-609600">
              <a:lnSpc>
                <a:spcPct val="120000"/>
              </a:lnSpc>
              <a:buNone/>
            </a:pPr>
            <a:r>
              <a:rPr lang="en-US" altLang="en-US" sz="2400" dirty="0"/>
              <a:t>3. 	Women are not by any means to blame when they reject the rules of life, which have been introduced into the world, </a:t>
            </a:r>
            <a:r>
              <a:rPr lang="en-US" altLang="en-US" sz="2400" u="sng" dirty="0">
                <a:solidFill>
                  <a:srgbClr val="FF0000"/>
                </a:solidFill>
              </a:rPr>
              <a:t>seeing that</a:t>
            </a:r>
            <a:r>
              <a:rPr lang="en-US" altLang="en-US" sz="2400" dirty="0"/>
              <a:t> it is men who have made them without consent. (Michel de Montaigne)</a:t>
            </a:r>
          </a:p>
          <a:p>
            <a:pPr marL="609600" indent="-609600">
              <a:lnSpc>
                <a:spcPct val="120000"/>
              </a:lnSpc>
              <a:buNone/>
            </a:pPr>
            <a:r>
              <a:rPr lang="en-US" altLang="en-US" sz="2400" dirty="0"/>
              <a:t>4. 	To know that God exists in a general and confused way is implanted in us by nature, </a:t>
            </a:r>
            <a:r>
              <a:rPr lang="en-US" altLang="en-US" sz="2400" u="sng" dirty="0">
                <a:solidFill>
                  <a:srgbClr val="FF0000"/>
                </a:solidFill>
              </a:rPr>
              <a:t>inasmuch as</a:t>
            </a:r>
            <a:r>
              <a:rPr lang="en-US" altLang="en-US" sz="2400" dirty="0"/>
              <a:t> God is man’s beatitude. (Saint Thomas Aquinas)</a:t>
            </a:r>
            <a:r>
              <a:rPr lang="en-US" altLang="en-US" dirty="0"/>
              <a:t>  </a:t>
            </a:r>
          </a:p>
        </p:txBody>
      </p:sp>
      <p:sp>
        <p:nvSpPr>
          <p:cNvPr id="35843" name="Rectangle 2"/>
          <p:cNvSpPr>
            <a:spLocks noGrp="1"/>
          </p:cNvSpPr>
          <p:nvPr>
            <p:ph type="title" idx="4294967295"/>
          </p:nvPr>
        </p:nvSpPr>
        <p:spPr bwMode="auto">
          <a:xfrm>
            <a:off x="1981200" y="244510"/>
            <a:ext cx="86868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200" b="1" dirty="0">
                <a:latin typeface="Arial" panose="020B0604020202020204" pitchFamily="34" charset="0"/>
                <a:cs typeface="Arial" panose="020B0604020202020204" pitchFamily="34" charset="0"/>
              </a:rPr>
              <a:t>Now look at these arguments</a:t>
            </a:r>
          </a:p>
        </p:txBody>
      </p:sp>
    </p:spTree>
  </p:cSld>
  <p:clrMapOvr>
    <a:masterClrMapping/>
  </p:clrMapOvr>
  <p:transition spd="med">
    <p:diamon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title" idx="4294967295"/>
          </p:nvPr>
        </p:nvSpPr>
        <p:spPr bwMode="auto">
          <a:xfrm>
            <a:off x="1828800" y="457200"/>
            <a:ext cx="8686800" cy="533400"/>
          </a:xfrm>
        </p:spPr>
        <p:txBody>
          <a:bodyPr vert="horz" wrap="square" lIns="91440" tIns="45720" rIns="91440" bIns="45720" numCol="1" rtlCol="0" anchor="ctr" anchorCtr="0" compatLnSpc="1">
            <a:prstTxWarp prst="textNoShape">
              <a:avLst/>
            </a:prstTxWarp>
            <a:normAutofit/>
          </a:bodyPr>
          <a:lstStyle/>
          <a:p>
            <a:pPr algn="ctr">
              <a:defRPr/>
            </a:pPr>
            <a:r>
              <a:rPr lang="en-US" sz="3200" b="1" dirty="0">
                <a:latin typeface="Arial" panose="020B0604020202020204" pitchFamily="34" charset="0"/>
                <a:cs typeface="Arial" panose="020B0604020202020204" pitchFamily="34" charset="0"/>
              </a:rPr>
              <a:t>PREMISE INDICATORS</a:t>
            </a:r>
          </a:p>
        </p:txBody>
      </p:sp>
      <p:sp>
        <p:nvSpPr>
          <p:cNvPr id="36867" name="Rectangle 3"/>
          <p:cNvSpPr>
            <a:spLocks noGrp="1"/>
          </p:cNvSpPr>
          <p:nvPr>
            <p:ph type="body" idx="4294967295"/>
          </p:nvPr>
        </p:nvSpPr>
        <p:spPr/>
        <p:txBody>
          <a:bodyPr/>
          <a:lstStyle/>
          <a:p>
            <a:pPr>
              <a:buFont typeface="Wingdings 2" pitchFamily="18" charset="2"/>
              <a:buNone/>
            </a:pPr>
            <a:r>
              <a:rPr lang="en-US" altLang="en-US" dirty="0">
                <a:latin typeface="Arial" panose="020B0604020202020204" pitchFamily="34" charset="0"/>
                <a:cs typeface="Arial" panose="020B0604020202020204" pitchFamily="34" charset="0"/>
              </a:rPr>
              <a:t>since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because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as		</a:t>
            </a:r>
          </a:p>
          <a:p>
            <a:pPr>
              <a:buFont typeface="Wingdings 2" pitchFamily="18" charset="2"/>
              <a:buNone/>
            </a:pPr>
            <a:endParaRPr lang="en-US" altLang="en-US" dirty="0">
              <a:latin typeface="Arial" panose="020B0604020202020204" pitchFamily="34" charset="0"/>
              <a:cs typeface="Arial" panose="020B0604020202020204" pitchFamily="34" charset="0"/>
            </a:endParaRPr>
          </a:p>
          <a:p>
            <a:pPr>
              <a:buFont typeface="Wingdings 2" pitchFamily="18" charset="2"/>
              <a:buNone/>
            </a:pPr>
            <a:r>
              <a:rPr lang="en-US" altLang="en-US" dirty="0">
                <a:latin typeface="Arial" panose="020B0604020202020204" pitchFamily="34" charset="0"/>
                <a:cs typeface="Arial" panose="020B0604020202020204" pitchFamily="34" charset="0"/>
              </a:rPr>
              <a:t>seeing that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given that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considering that </a:t>
            </a:r>
          </a:p>
          <a:p>
            <a:pPr>
              <a:buFont typeface="Wingdings 2" pitchFamily="18" charset="2"/>
              <a:buNone/>
            </a:pPr>
            <a:endParaRPr lang="en-US" altLang="en-US" dirty="0">
              <a:latin typeface="Arial" panose="020B0604020202020204" pitchFamily="34" charset="0"/>
              <a:cs typeface="Arial" panose="020B0604020202020204" pitchFamily="34" charset="0"/>
            </a:endParaRPr>
          </a:p>
          <a:p>
            <a:pPr>
              <a:buFont typeface="Wingdings 2" pitchFamily="18" charset="2"/>
              <a:buNone/>
            </a:pPr>
            <a:r>
              <a:rPr lang="en-US" altLang="en-US" dirty="0">
                <a:latin typeface="Arial" panose="020B0604020202020204" pitchFamily="34" charset="0"/>
                <a:cs typeface="Arial" panose="020B0604020202020204" pitchFamily="34" charset="0"/>
              </a:rPr>
              <a:t>inasmuch as  	in view of the fact that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for</a:t>
            </a:r>
          </a:p>
          <a:p>
            <a:pPr>
              <a:buFont typeface="Wingdings 2" pitchFamily="18" charset="2"/>
              <a:buNone/>
            </a:pPr>
            <a:endParaRPr lang="en-US" altLang="en-US" dirty="0">
              <a:latin typeface="Arial" panose="020B0604020202020204" pitchFamily="34" charset="0"/>
              <a:cs typeface="Arial" panose="020B0604020202020204" pitchFamily="34" charset="0"/>
            </a:endParaRPr>
          </a:p>
          <a:p>
            <a:pPr>
              <a:buFont typeface="Wingdings 2" pitchFamily="18" charset="2"/>
              <a:buNone/>
            </a:pPr>
            <a:r>
              <a:rPr lang="en-US" altLang="en-US" dirty="0">
                <a:latin typeface="Arial" panose="020B0604020202020204" pitchFamily="34" charset="0"/>
                <a:cs typeface="Arial" panose="020B0604020202020204" pitchFamily="34" charset="0"/>
              </a:rPr>
              <a:t>as indicated by	judging from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on account of </a:t>
            </a:r>
          </a:p>
        </p:txBody>
      </p:sp>
    </p:spTree>
  </p:cSld>
  <p:clrMapOvr>
    <a:masterClrMapping/>
  </p:clrMapOvr>
  <p:transition spd="med">
    <p:diamon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idx="4294967295"/>
          </p:nvPr>
        </p:nvSpPr>
        <p:spPr bwMode="auto">
          <a:xfrm>
            <a:off x="1981200" y="304800"/>
            <a:ext cx="86868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200" dirty="0">
                <a:latin typeface="Arial" panose="020B0604020202020204" pitchFamily="34" charset="0"/>
                <a:cs typeface="Arial" panose="020B0604020202020204" pitchFamily="34" charset="0"/>
              </a:rPr>
              <a:t>Now look at these arguments</a:t>
            </a:r>
          </a:p>
        </p:txBody>
      </p:sp>
      <p:sp>
        <p:nvSpPr>
          <p:cNvPr id="37891" name="Rectangle 3"/>
          <p:cNvSpPr>
            <a:spLocks noGrp="1"/>
          </p:cNvSpPr>
          <p:nvPr>
            <p:ph type="body" idx="4294967295"/>
          </p:nvPr>
        </p:nvSpPr>
        <p:spPr>
          <a:xfrm>
            <a:off x="152400" y="1102806"/>
            <a:ext cx="11887200" cy="4652387"/>
          </a:xfrm>
        </p:spPr>
        <p:txBody>
          <a:bodyPr>
            <a:noAutofit/>
          </a:bodyPr>
          <a:lstStyle/>
          <a:p>
            <a:pPr marL="609600" indent="-609600">
              <a:lnSpc>
                <a:spcPct val="140000"/>
              </a:lnSpc>
              <a:buNone/>
            </a:pPr>
            <a:r>
              <a:rPr lang="en-US" altLang="en-US" sz="2200" dirty="0">
                <a:latin typeface="Arial" panose="020B0604020202020204" pitchFamily="34" charset="0"/>
                <a:cs typeface="Arial" panose="020B0604020202020204" pitchFamily="34" charset="0"/>
              </a:rPr>
              <a:t>1. 	You want people to be honest with you, </a:t>
            </a:r>
            <a:r>
              <a:rPr lang="en-US" altLang="en-US" sz="2200" u="sng" dirty="0">
                <a:solidFill>
                  <a:srgbClr val="FF0000"/>
                </a:solidFill>
                <a:latin typeface="Arial" panose="020B0604020202020204" pitchFamily="34" charset="0"/>
                <a:cs typeface="Arial" panose="020B0604020202020204" pitchFamily="34" charset="0"/>
              </a:rPr>
              <a:t>so</a:t>
            </a:r>
            <a:r>
              <a:rPr lang="en-US" altLang="en-US" sz="2200" dirty="0">
                <a:latin typeface="Arial" panose="020B0604020202020204" pitchFamily="34" charset="0"/>
                <a:cs typeface="Arial" panose="020B0604020202020204" pitchFamily="34" charset="0"/>
              </a:rPr>
              <a:t> be honest with them.  </a:t>
            </a:r>
          </a:p>
          <a:p>
            <a:pPr marL="609600" indent="-609600">
              <a:lnSpc>
                <a:spcPct val="140000"/>
              </a:lnSpc>
              <a:buNone/>
            </a:pPr>
            <a:r>
              <a:rPr lang="en-US" altLang="en-US" sz="2200" dirty="0">
                <a:latin typeface="Arial" panose="020B0604020202020204" pitchFamily="34" charset="0"/>
                <a:cs typeface="Arial" panose="020B0604020202020204" pitchFamily="34" charset="0"/>
              </a:rPr>
              <a:t>2. 	Sorrow is merely a state of mind and may not be warranted by the circumstance. </a:t>
            </a:r>
            <a:r>
              <a:rPr lang="en-US" altLang="en-US" sz="2200" u="sng" dirty="0">
                <a:solidFill>
                  <a:srgbClr val="FF0000"/>
                </a:solidFill>
                <a:latin typeface="Arial" panose="020B0604020202020204" pitchFamily="34" charset="0"/>
                <a:cs typeface="Arial" panose="020B0604020202020204" pitchFamily="34" charset="0"/>
              </a:rPr>
              <a:t>Hence</a:t>
            </a:r>
            <a:r>
              <a:rPr lang="en-US" altLang="en-US" sz="2200" dirty="0">
                <a:solidFill>
                  <a:srgbClr val="FF0000"/>
                </a:solidFill>
                <a:latin typeface="Arial" panose="020B0604020202020204" pitchFamily="34" charset="0"/>
                <a:cs typeface="Arial" panose="020B0604020202020204" pitchFamily="34" charset="0"/>
              </a:rPr>
              <a:t> </a:t>
            </a:r>
            <a:r>
              <a:rPr lang="en-US" altLang="en-US" sz="2200" dirty="0">
                <a:latin typeface="Arial" panose="020B0604020202020204" pitchFamily="34" charset="0"/>
                <a:cs typeface="Arial" panose="020B0604020202020204" pitchFamily="34" charset="0"/>
              </a:rPr>
              <a:t>whether or not you feel sad over something is all in the mind. (Lie Zi)</a:t>
            </a:r>
          </a:p>
          <a:p>
            <a:pPr marL="609600" indent="-609600">
              <a:lnSpc>
                <a:spcPct val="140000"/>
              </a:lnSpc>
              <a:buNone/>
            </a:pPr>
            <a:r>
              <a:rPr lang="en-US" altLang="en-US" sz="2200" dirty="0">
                <a:latin typeface="Arial" panose="020B0604020202020204" pitchFamily="34" charset="0"/>
                <a:cs typeface="Arial" panose="020B0604020202020204" pitchFamily="34" charset="0"/>
              </a:rPr>
              <a:t>3. 	Your life is what your thought make it. </a:t>
            </a:r>
            <a:r>
              <a:rPr lang="en-US" altLang="en-US" sz="2200" u="sng" dirty="0">
                <a:solidFill>
                  <a:srgbClr val="FF0000"/>
                </a:solidFill>
                <a:latin typeface="Arial" panose="020B0604020202020204" pitchFamily="34" charset="0"/>
                <a:cs typeface="Arial" panose="020B0604020202020204" pitchFamily="34" charset="0"/>
              </a:rPr>
              <a:t>That is why</a:t>
            </a:r>
            <a:r>
              <a:rPr lang="en-US" altLang="en-US" sz="2200" dirty="0">
                <a:latin typeface="Arial" panose="020B0604020202020204" pitchFamily="34" charset="0"/>
                <a:cs typeface="Arial" panose="020B0604020202020204" pitchFamily="34" charset="0"/>
              </a:rPr>
              <a:t> it is important for all of us to guard our minds from unhealthy habits of thinking, habits that hold us back from what we could be accomplishing. (Tom Morris) </a:t>
            </a:r>
          </a:p>
          <a:p>
            <a:pPr marL="609600" indent="-609600">
              <a:lnSpc>
                <a:spcPct val="140000"/>
              </a:lnSpc>
              <a:buNone/>
            </a:pPr>
            <a:r>
              <a:rPr lang="en-US" altLang="en-US" sz="2200" dirty="0">
                <a:latin typeface="Arial" panose="020B0604020202020204" pitchFamily="34" charset="0"/>
                <a:cs typeface="Arial" panose="020B0604020202020204" pitchFamily="34" charset="0"/>
              </a:rPr>
              <a:t>4. 	As our birth brought us the birth of all things, so will our death bring us the death of all things, </a:t>
            </a:r>
            <a:r>
              <a:rPr lang="en-US" altLang="en-US" sz="2200" u="sng" dirty="0">
                <a:solidFill>
                  <a:srgbClr val="FF0000"/>
                </a:solidFill>
                <a:latin typeface="Arial" panose="020B0604020202020204" pitchFamily="34" charset="0"/>
                <a:cs typeface="Arial" panose="020B0604020202020204" pitchFamily="34" charset="0"/>
              </a:rPr>
              <a:t>Wherefore</a:t>
            </a:r>
            <a:r>
              <a:rPr lang="en-US" altLang="en-US" sz="2200" dirty="0">
                <a:latin typeface="Arial" panose="020B0604020202020204" pitchFamily="34" charset="0"/>
                <a:cs typeface="Arial" panose="020B0604020202020204" pitchFamily="34" charset="0"/>
              </a:rPr>
              <a:t> it is as foolish to weep because a hundred years from now we shall not be alive, as to weep because we were not living a hundred years ago.  (Michel de Montaigne)   </a:t>
            </a:r>
          </a:p>
        </p:txBody>
      </p:sp>
    </p:spTree>
  </p:cSld>
  <p:clrMapOvr>
    <a:masterClrMapping/>
  </p:clrMapOvr>
  <p:transition spd="med">
    <p:diamon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idx="4294967295"/>
          </p:nvPr>
        </p:nvSpPr>
        <p:spPr bwMode="auto">
          <a:xfrm>
            <a:off x="1828800" y="457200"/>
            <a:ext cx="8686800" cy="533400"/>
          </a:xfrm>
        </p:spPr>
        <p:txBody>
          <a:bodyPr vert="horz" wrap="square" lIns="91440" tIns="45720" rIns="91440" bIns="45720" numCol="1" rtlCol="0" anchor="ctr" anchorCtr="0" compatLnSpc="1">
            <a:prstTxWarp prst="textNoShape">
              <a:avLst/>
            </a:prstTxWarp>
            <a:normAutofit/>
          </a:bodyPr>
          <a:lstStyle/>
          <a:p>
            <a:pPr algn="ctr">
              <a:defRPr/>
            </a:pPr>
            <a:r>
              <a:rPr lang="en-US" sz="3200" b="1" dirty="0">
                <a:latin typeface="Arial" panose="020B0604020202020204" pitchFamily="34" charset="0"/>
                <a:cs typeface="Arial" panose="020B0604020202020204" pitchFamily="34" charset="0"/>
              </a:rPr>
              <a:t>CONCLUSION INDICATORS</a:t>
            </a:r>
          </a:p>
        </p:txBody>
      </p:sp>
      <p:sp>
        <p:nvSpPr>
          <p:cNvPr id="38915" name="Rectangle 3"/>
          <p:cNvSpPr>
            <a:spLocks noGrp="1"/>
          </p:cNvSpPr>
          <p:nvPr>
            <p:ph type="body" idx="4294967295"/>
          </p:nvPr>
        </p:nvSpPr>
        <p:spPr>
          <a:xfrm>
            <a:off x="914400" y="1705045"/>
            <a:ext cx="10515600" cy="4351338"/>
          </a:xfrm>
        </p:spPr>
        <p:txBody>
          <a:bodyPr>
            <a:normAutofit lnSpcReduction="10000"/>
          </a:bodyPr>
          <a:lstStyle/>
          <a:p>
            <a:pPr>
              <a:lnSpc>
                <a:spcPct val="80000"/>
              </a:lnSpc>
              <a:buFont typeface="Wingdings 2" pitchFamily="18" charset="2"/>
              <a:buNone/>
            </a:pPr>
            <a:r>
              <a:rPr lang="en-US" altLang="en-US" dirty="0">
                <a:latin typeface="Arial" panose="020B0604020202020204" pitchFamily="34" charset="0"/>
                <a:cs typeface="Arial" panose="020B0604020202020204" pitchFamily="34" charset="0"/>
              </a:rPr>
              <a:t>therefore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wherefore		thus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so</a:t>
            </a:r>
          </a:p>
          <a:p>
            <a:pPr>
              <a:lnSpc>
                <a:spcPct val="80000"/>
              </a:lnSpc>
              <a:buFont typeface="Wingdings 2" pitchFamily="18" charset="2"/>
              <a:buNone/>
            </a:pPr>
            <a:endParaRPr lang="en-US" altLang="en-US" dirty="0">
              <a:latin typeface="Arial" panose="020B0604020202020204" pitchFamily="34" charset="0"/>
              <a:cs typeface="Arial" panose="020B0604020202020204" pitchFamily="34" charset="0"/>
            </a:endParaRPr>
          </a:p>
          <a:p>
            <a:pPr>
              <a:lnSpc>
                <a:spcPct val="80000"/>
              </a:lnSpc>
              <a:buFont typeface="Wingdings 2" pitchFamily="18" charset="2"/>
              <a:buNone/>
            </a:pPr>
            <a:r>
              <a:rPr lang="en-US" altLang="en-US" dirty="0">
                <a:latin typeface="Arial" panose="020B0604020202020204" pitchFamily="34" charset="0"/>
                <a:cs typeface="Arial" panose="020B0604020202020204" pitchFamily="34" charset="0"/>
              </a:rPr>
              <a:t>hence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as a result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that is why</a:t>
            </a:r>
          </a:p>
          <a:p>
            <a:pPr>
              <a:lnSpc>
                <a:spcPct val="80000"/>
              </a:lnSpc>
              <a:buFont typeface="Wingdings 2" pitchFamily="18" charset="2"/>
              <a:buNone/>
            </a:pPr>
            <a:endParaRPr lang="en-US" altLang="en-US" dirty="0">
              <a:latin typeface="Arial" panose="020B0604020202020204" pitchFamily="34" charset="0"/>
              <a:cs typeface="Arial" panose="020B0604020202020204" pitchFamily="34" charset="0"/>
            </a:endParaRPr>
          </a:p>
          <a:p>
            <a:pPr>
              <a:lnSpc>
                <a:spcPct val="80000"/>
              </a:lnSpc>
              <a:buFont typeface="Wingdings 2" pitchFamily="18" charset="2"/>
              <a:buNone/>
            </a:pPr>
            <a:r>
              <a:rPr lang="en-US" altLang="en-US" dirty="0">
                <a:latin typeface="Arial" panose="020B0604020202020204" pitchFamily="34" charset="0"/>
                <a:cs typeface="Arial" panose="020B0604020202020204" pitchFamily="34" charset="0"/>
              </a:rPr>
              <a:t>accordingly  	</a:t>
            </a:r>
            <a:r>
              <a:rPr lang="vi-V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it follows that	for this reason </a:t>
            </a:r>
          </a:p>
          <a:p>
            <a:pPr>
              <a:lnSpc>
                <a:spcPct val="80000"/>
              </a:lnSpc>
              <a:buFont typeface="Wingdings 2" pitchFamily="18" charset="2"/>
              <a:buNone/>
            </a:pPr>
            <a:endParaRPr lang="en-US" altLang="en-US" dirty="0">
              <a:latin typeface="Arial" panose="020B0604020202020204" pitchFamily="34" charset="0"/>
              <a:cs typeface="Arial" panose="020B0604020202020204" pitchFamily="34" charset="0"/>
            </a:endParaRPr>
          </a:p>
          <a:p>
            <a:pPr>
              <a:lnSpc>
                <a:spcPct val="80000"/>
              </a:lnSpc>
              <a:buFont typeface="Wingdings 2" pitchFamily="18" charset="2"/>
              <a:buNone/>
            </a:pPr>
            <a:r>
              <a:rPr lang="en-US" altLang="en-US" dirty="0">
                <a:latin typeface="Arial" panose="020B0604020202020204" pitchFamily="34" charset="0"/>
                <a:cs typeface="Arial" panose="020B0604020202020204" pitchFamily="34" charset="0"/>
              </a:rPr>
              <a:t>we may infer that 	this being so</a:t>
            </a:r>
          </a:p>
          <a:p>
            <a:pPr>
              <a:lnSpc>
                <a:spcPct val="80000"/>
              </a:lnSpc>
              <a:buNone/>
            </a:pPr>
            <a:endParaRPr lang="vi-VN" altLang="en-US" dirty="0">
              <a:latin typeface="Arial" panose="020B0604020202020204" pitchFamily="34" charset="0"/>
              <a:cs typeface="Arial" panose="020B0604020202020204" pitchFamily="34" charset="0"/>
            </a:endParaRPr>
          </a:p>
          <a:p>
            <a:pPr>
              <a:lnSpc>
                <a:spcPct val="80000"/>
              </a:lnSpc>
              <a:buNone/>
            </a:pPr>
            <a:r>
              <a:rPr lang="en-US" altLang="en-US" dirty="0">
                <a:latin typeface="Arial" panose="020B0604020202020204" pitchFamily="34" charset="0"/>
                <a:cs typeface="Arial" panose="020B0604020202020204" pitchFamily="34" charset="0"/>
              </a:rPr>
              <a:t>this shows/implies/suggests… that</a:t>
            </a:r>
          </a:p>
          <a:p>
            <a:pPr>
              <a:lnSpc>
                <a:spcPct val="80000"/>
              </a:lnSpc>
              <a:buFont typeface="Wingdings 2" pitchFamily="18" charset="2"/>
              <a:buNone/>
            </a:pPr>
            <a:r>
              <a:rPr lang="en-US" altLang="en-US" dirty="0">
                <a:latin typeface="Arial" panose="020B0604020202020204" pitchFamily="34" charset="0"/>
                <a:cs typeface="Arial" panose="020B0604020202020204" pitchFamily="34" charset="0"/>
              </a:rPr>
              <a:t>		 </a:t>
            </a:r>
          </a:p>
        </p:txBody>
      </p:sp>
    </p:spTree>
  </p:cSld>
  <p:clrMapOvr>
    <a:masterClrMapping/>
  </p:clrMapOvr>
  <p:transition spd="med">
    <p:diamon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bwMode="auto">
          <a:xfrm>
            <a:off x="838200" y="246185"/>
            <a:ext cx="10515600" cy="9110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600" b="1" cap="none" dirty="0">
                <a:effectLst/>
                <a:latin typeface="Arial" panose="020B0604020202020204" pitchFamily="34" charset="0"/>
                <a:cs typeface="Arial" panose="020B0604020202020204" pitchFamily="34" charset="0"/>
              </a:rPr>
              <a:t>Now let’s look at this argument.</a:t>
            </a:r>
          </a:p>
        </p:txBody>
      </p:sp>
      <p:sp>
        <p:nvSpPr>
          <p:cNvPr id="41987" name="Rectangle 3"/>
          <p:cNvSpPr>
            <a:spLocks noGrp="1"/>
          </p:cNvSpPr>
          <p:nvPr>
            <p:ph type="body" idx="4294967295"/>
          </p:nvPr>
        </p:nvSpPr>
        <p:spPr>
          <a:xfrm>
            <a:off x="110532" y="1467059"/>
            <a:ext cx="11957538" cy="5144756"/>
          </a:xfrm>
        </p:spPr>
        <p:txBody>
          <a:bodyPr/>
          <a:lstStyle/>
          <a:p>
            <a:pPr>
              <a:lnSpc>
                <a:spcPct val="150000"/>
              </a:lnSpc>
              <a:buFont typeface="Wingdings 2" pitchFamily="18" charset="2"/>
              <a:buNone/>
            </a:pPr>
            <a:r>
              <a:rPr lang="en-US" altLang="en-US" sz="2400" dirty="0">
                <a:latin typeface="Arial" panose="020B0604020202020204" pitchFamily="34" charset="0"/>
                <a:cs typeface="Arial" panose="020B0604020202020204" pitchFamily="34" charset="0"/>
              </a:rPr>
              <a:t>	</a:t>
            </a:r>
            <a:r>
              <a:rPr lang="vi-VN" altLang="en-US" sz="2400" b="1" dirty="0" err="1">
                <a:latin typeface="Arial" panose="020B0604020202020204" pitchFamily="34" charset="0"/>
                <a:cs typeface="Arial" panose="020B0604020202020204" pitchFamily="34" charset="0"/>
              </a:rPr>
              <a:t>Find</a:t>
            </a:r>
            <a:r>
              <a:rPr lang="vi-VN" altLang="en-US" sz="2400" b="1" dirty="0">
                <a:latin typeface="Arial" panose="020B0604020202020204" pitchFamily="34" charset="0"/>
                <a:cs typeface="Arial" panose="020B0604020202020204" pitchFamily="34" charset="0"/>
              </a:rPr>
              <a:t> the </a:t>
            </a:r>
            <a:r>
              <a:rPr lang="vi-VN" altLang="en-US" sz="2400" b="1" dirty="0" err="1">
                <a:latin typeface="Arial" panose="020B0604020202020204" pitchFamily="34" charset="0"/>
                <a:cs typeface="Arial" panose="020B0604020202020204" pitchFamily="34" charset="0"/>
              </a:rPr>
              <a:t>premise</a:t>
            </a:r>
            <a:r>
              <a:rPr lang="vi-VN" altLang="en-US" sz="2400" b="1" dirty="0">
                <a:latin typeface="Arial" panose="020B0604020202020204" pitchFamily="34" charset="0"/>
                <a:cs typeface="Arial" panose="020B0604020202020204" pitchFamily="34" charset="0"/>
              </a:rPr>
              <a:t> </a:t>
            </a:r>
            <a:r>
              <a:rPr lang="vi-VN" altLang="en-US" sz="2400" b="1" dirty="0" err="1">
                <a:latin typeface="Arial" panose="020B0604020202020204" pitchFamily="34" charset="0"/>
                <a:cs typeface="Arial" panose="020B0604020202020204" pitchFamily="34" charset="0"/>
              </a:rPr>
              <a:t>and</a:t>
            </a:r>
            <a:r>
              <a:rPr lang="vi-VN" altLang="en-US" sz="2400" b="1" dirty="0">
                <a:latin typeface="Arial" panose="020B0604020202020204" pitchFamily="34" charset="0"/>
                <a:cs typeface="Arial" panose="020B0604020202020204" pitchFamily="34" charset="0"/>
              </a:rPr>
              <a:t>/</a:t>
            </a:r>
            <a:r>
              <a:rPr lang="vi-VN" altLang="en-US" sz="2400" b="1" dirty="0" err="1">
                <a:latin typeface="Arial" panose="020B0604020202020204" pitchFamily="34" charset="0"/>
                <a:cs typeface="Arial" panose="020B0604020202020204" pitchFamily="34" charset="0"/>
              </a:rPr>
              <a:t>or</a:t>
            </a:r>
            <a:r>
              <a:rPr lang="vi-VN" altLang="en-US" sz="2400" b="1" dirty="0">
                <a:latin typeface="Arial" panose="020B0604020202020204" pitchFamily="34" charset="0"/>
                <a:cs typeface="Arial" panose="020B0604020202020204" pitchFamily="34" charset="0"/>
              </a:rPr>
              <a:t> </a:t>
            </a:r>
            <a:r>
              <a:rPr lang="vi-VN" altLang="en-US" sz="2400" b="1" dirty="0" err="1">
                <a:latin typeface="Arial" panose="020B0604020202020204" pitchFamily="34" charset="0"/>
                <a:cs typeface="Arial" panose="020B0604020202020204" pitchFamily="34" charset="0"/>
              </a:rPr>
              <a:t>conclusion</a:t>
            </a:r>
            <a:r>
              <a:rPr lang="vi-VN" altLang="en-US" sz="2400" b="1" dirty="0">
                <a:latin typeface="Arial" panose="020B0604020202020204" pitchFamily="34" charset="0"/>
                <a:cs typeface="Arial" panose="020B0604020202020204" pitchFamily="34" charset="0"/>
              </a:rPr>
              <a:t> </a:t>
            </a:r>
            <a:r>
              <a:rPr lang="vi-VN" altLang="en-US" sz="2400" b="1" dirty="0" err="1">
                <a:latin typeface="Arial" panose="020B0604020202020204" pitchFamily="34" charset="0"/>
                <a:cs typeface="Arial" panose="020B0604020202020204" pitchFamily="34" charset="0"/>
              </a:rPr>
              <a:t>indicator</a:t>
            </a:r>
            <a:r>
              <a:rPr lang="vi-VN" altLang="en-US" sz="2400" b="1" dirty="0">
                <a:latin typeface="Arial" panose="020B0604020202020204" pitchFamily="34" charset="0"/>
                <a:cs typeface="Arial" panose="020B0604020202020204" pitchFamily="34" charset="0"/>
              </a:rPr>
              <a:t>(s)</a:t>
            </a:r>
          </a:p>
          <a:p>
            <a:pPr>
              <a:lnSpc>
                <a:spcPct val="150000"/>
              </a:lnSpc>
              <a:buFont typeface="Wingdings 2" pitchFamily="18" charset="2"/>
              <a:buNone/>
            </a:pPr>
            <a:r>
              <a:rPr lang="vi-VN" altLang="en-US" sz="24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I can’t be completely responsible for my life. After all, there are many factors outside my control, people and forces that create obstacles and undermine my efforts. And we are subject to pressures and inﬂuences from within ourselves: feelings of greed, fear of death, altruistic impulses, sexual compulsions, need for social acceptance, and so on. (John Chaffee, emphasis omitted)</a:t>
            </a:r>
          </a:p>
          <a:p>
            <a:pPr>
              <a:lnSpc>
                <a:spcPct val="150000"/>
              </a:lnSpc>
              <a:buFont typeface="Wingdings 2" pitchFamily="18" charset="2"/>
              <a:buNone/>
            </a:pPr>
            <a:endParaRPr lang="en-US" altLang="en-US" sz="2400" dirty="0">
              <a:latin typeface="Arial" panose="020B0604020202020204" pitchFamily="34" charset="0"/>
              <a:cs typeface="Arial" panose="020B0604020202020204" pitchFamily="34" charset="0"/>
            </a:endParaRPr>
          </a:p>
          <a:p>
            <a:pPr>
              <a:lnSpc>
                <a:spcPct val="150000"/>
              </a:lnSpc>
              <a:buFont typeface="Wingdings 2" pitchFamily="18" charset="2"/>
              <a:buNone/>
            </a:pPr>
            <a:r>
              <a:rPr lang="en-US" altLang="en-US" sz="2400" dirty="0">
                <a:solidFill>
                  <a:srgbClr val="FF0000"/>
                </a:solidFill>
                <a:latin typeface="Arial" panose="020B0604020202020204" pitchFamily="34" charset="0"/>
                <a:cs typeface="Arial" panose="020B0604020202020204" pitchFamily="34" charset="0"/>
              </a:rPr>
              <a:t>	</a:t>
            </a:r>
            <a:r>
              <a:rPr lang="vi-VN" altLang="en-US" sz="2400" dirty="0">
                <a:solidFill>
                  <a:srgbClr val="FF0000"/>
                </a:solidFill>
                <a:latin typeface="Arial" panose="020B0604020202020204" pitchFamily="34" charset="0"/>
                <a:cs typeface="Arial" panose="020B0604020202020204" pitchFamily="34" charset="0"/>
              </a:rPr>
              <a:t>		</a:t>
            </a:r>
            <a:r>
              <a:rPr lang="en-US" altLang="en-US" sz="2400" dirty="0">
                <a:solidFill>
                  <a:srgbClr val="FF0000"/>
                </a:solidFill>
                <a:latin typeface="Arial" panose="020B0604020202020204" pitchFamily="34" charset="0"/>
                <a:cs typeface="Arial" panose="020B0604020202020204" pitchFamily="34" charset="0"/>
              </a:rPr>
              <a:t>Not all arguments contain premise/conclusion indicators.</a:t>
            </a:r>
            <a:r>
              <a:rPr lang="en-US" altLang="en-US" sz="2400" dirty="0">
                <a:latin typeface="Arial" panose="020B0604020202020204" pitchFamily="34" charset="0"/>
                <a:cs typeface="Arial" panose="020B0604020202020204" pitchFamily="34" charset="0"/>
              </a:rPr>
              <a:t>  </a:t>
            </a:r>
          </a:p>
        </p:txBody>
      </p:sp>
      <p:sp>
        <p:nvSpPr>
          <p:cNvPr id="39940" name="AutoShape 4"/>
          <p:cNvSpPr>
            <a:spLocks noChangeArrowheads="1"/>
          </p:cNvSpPr>
          <p:nvPr/>
        </p:nvSpPr>
        <p:spPr bwMode="auto">
          <a:xfrm>
            <a:off x="1079745" y="5758942"/>
            <a:ext cx="609600" cy="533400"/>
          </a:xfrm>
          <a:prstGeom prst="rightArrow">
            <a:avLst>
              <a:gd name="adj1" fmla="val 50000"/>
              <a:gd name="adj2" fmla="val 28571"/>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1987">
                                            <p:txEl>
                                              <p:pRg st="3" end="3"/>
                                            </p:txEl>
                                          </p:spTgt>
                                        </p:tgtEl>
                                        <p:attrNameLst>
                                          <p:attrName>style.visibility</p:attrName>
                                        </p:attrNameLst>
                                      </p:cBhvr>
                                      <p:to>
                                        <p:strVal val="visible"/>
                                      </p:to>
                                    </p:set>
                                    <p:animEffect transition="in" filter="checkerboard(across)">
                                      <p:cBhvr>
                                        <p:cTn id="7" dur="500"/>
                                        <p:tgtEl>
                                          <p:spTgt spid="41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AutoShape 5"/>
          <p:cNvSpPr>
            <a:spLocks noChangeArrowheads="1"/>
          </p:cNvSpPr>
          <p:nvPr/>
        </p:nvSpPr>
        <p:spPr bwMode="auto">
          <a:xfrm>
            <a:off x="864157" y="1066800"/>
            <a:ext cx="10410093" cy="1970088"/>
          </a:xfrm>
          <a:prstGeom prst="flowChartAlternateProcess">
            <a:avLst/>
          </a:prstGeom>
          <a:solidFill>
            <a:srgbClr val="DDDDDD"/>
          </a:solidFill>
          <a:ln w="38100">
            <a:solidFill>
              <a:srgbClr val="2E0571"/>
            </a:solidFill>
            <a:miter lim="800000"/>
            <a:headEnd/>
            <a:tailEnd/>
          </a:ln>
        </p:spPr>
        <p:txBody>
          <a:bodyPr anchor="ctr"/>
          <a:lstStyle>
            <a:lvl1pPr>
              <a:spcBef>
                <a:spcPct val="20000"/>
              </a:spcBef>
              <a:buClr>
                <a:schemeClr val="accent1"/>
              </a:buClr>
              <a:buSzPct val="70000"/>
              <a:buFont typeface="Wingdings 2" pitchFamily="18" charset="2"/>
              <a:buChar char=""/>
              <a:tabLst>
                <a:tab pos="95250" algn="l"/>
                <a:tab pos="476250" algn="l"/>
              </a:tabLst>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tabLst>
                <a:tab pos="95250" algn="l"/>
                <a:tab pos="476250" algn="l"/>
              </a:tabLst>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tabLst>
                <a:tab pos="95250" algn="l"/>
                <a:tab pos="476250" algn="l"/>
              </a:tabLst>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tabLst>
                <a:tab pos="95250" algn="l"/>
                <a:tab pos="476250" algn="l"/>
              </a:tabLst>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9pPr>
          </a:lstStyle>
          <a:p>
            <a:pPr algn="just" eaLnBrk="1" hangingPunct="1">
              <a:spcBef>
                <a:spcPct val="0"/>
              </a:spcBef>
              <a:buClrTx/>
              <a:buSzTx/>
              <a:buFontTx/>
              <a:buNone/>
            </a:pPr>
            <a:r>
              <a:rPr lang="en-US" altLang="en-US" sz="2800" dirty="0">
                <a:solidFill>
                  <a:schemeClr val="tx1"/>
                </a:solidFill>
                <a:latin typeface="Times New Roman" pitchFamily="18" charset="0"/>
                <a:cs typeface="Times New Roman" pitchFamily="18" charset="0"/>
              </a:rPr>
              <a:t>In years past, professional baseball players lifted weights less but were also injured less often during games.  Obviously, the more an athlete lifts weights, the more likely they get injured.</a:t>
            </a:r>
          </a:p>
          <a:p>
            <a:pPr algn="just" eaLnBrk="1" hangingPunct="1">
              <a:spcBef>
                <a:spcPct val="0"/>
              </a:spcBef>
              <a:buClrTx/>
              <a:buSzTx/>
              <a:buFontTx/>
              <a:buNone/>
            </a:pPr>
            <a:endParaRPr lang="en-US" altLang="en-US" sz="1400" dirty="0">
              <a:solidFill>
                <a:schemeClr val="tx1"/>
              </a:solidFill>
              <a:latin typeface="Times New Roman" pitchFamily="18" charset="0"/>
              <a:cs typeface="Times New Roman" pitchFamily="18" charset="0"/>
            </a:endParaRPr>
          </a:p>
        </p:txBody>
      </p:sp>
      <p:sp>
        <p:nvSpPr>
          <p:cNvPr id="44035" name="Rectangle 8"/>
          <p:cNvSpPr>
            <a:spLocks noChangeArrowheads="1"/>
          </p:cNvSpPr>
          <p:nvPr/>
        </p:nvSpPr>
        <p:spPr bwMode="auto">
          <a:xfrm>
            <a:off x="2057400" y="304801"/>
            <a:ext cx="77401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90500">
              <a:spcBef>
                <a:spcPct val="20000"/>
              </a:spcBef>
              <a:buClr>
                <a:schemeClr val="accent1"/>
              </a:buClr>
              <a:buSzPct val="70000"/>
              <a:buFont typeface="Wingdings 2" pitchFamily="18" charset="2"/>
              <a:buChar char=""/>
              <a:tabLst>
                <a:tab pos="285750" algn="l"/>
              </a:tabLst>
              <a:defRPr sz="3200">
                <a:solidFill>
                  <a:schemeClr val="tx2"/>
                </a:solidFill>
                <a:latin typeface="Franklin Gothic Book" pitchFamily="34" charset="0"/>
              </a:defRPr>
            </a:lvl1pPr>
            <a:lvl2pPr marL="742950" indent="-285750" defTabSz="190500">
              <a:spcBef>
                <a:spcPct val="20000"/>
              </a:spcBef>
              <a:buClr>
                <a:schemeClr val="accent1"/>
              </a:buClr>
              <a:buSzPct val="70000"/>
              <a:buFont typeface="Wingdings 2" pitchFamily="18" charset="2"/>
              <a:buChar char=""/>
              <a:tabLst>
                <a:tab pos="285750" algn="l"/>
              </a:tabLst>
              <a:defRPr sz="2800">
                <a:solidFill>
                  <a:schemeClr val="tx2"/>
                </a:solidFill>
                <a:latin typeface="Franklin Gothic Book" pitchFamily="34" charset="0"/>
              </a:defRPr>
            </a:lvl2pPr>
            <a:lvl3pPr marL="1143000" indent="-228600" defTabSz="190500">
              <a:spcBef>
                <a:spcPct val="20000"/>
              </a:spcBef>
              <a:buClr>
                <a:schemeClr val="accent1"/>
              </a:buClr>
              <a:buSzPct val="70000"/>
              <a:buFont typeface="Wingdings 2" pitchFamily="18" charset="2"/>
              <a:buChar char=""/>
              <a:tabLst>
                <a:tab pos="285750" algn="l"/>
              </a:tabLst>
              <a:defRPr sz="2400">
                <a:solidFill>
                  <a:schemeClr val="tx2"/>
                </a:solidFill>
                <a:latin typeface="Franklin Gothic Book" pitchFamily="34" charset="0"/>
              </a:defRPr>
            </a:lvl3pPr>
            <a:lvl4pPr marL="1600200" indent="-228600" defTabSz="190500">
              <a:spcBef>
                <a:spcPct val="20000"/>
              </a:spcBef>
              <a:buClr>
                <a:schemeClr val="accent1"/>
              </a:buClr>
              <a:buSzPct val="70000"/>
              <a:buFont typeface="Wingdings 2" pitchFamily="18" charset="2"/>
              <a:buChar char=""/>
              <a:tabLst>
                <a:tab pos="285750" algn="l"/>
              </a:tabLst>
              <a:defRPr sz="2000">
                <a:solidFill>
                  <a:schemeClr val="tx2"/>
                </a:solidFill>
                <a:latin typeface="Franklin Gothic Book" pitchFamily="34" charset="0"/>
              </a:defRPr>
            </a:lvl4pPr>
            <a:lvl5pPr marL="2057400" indent="-228600" defTabSz="190500">
              <a:spcBef>
                <a:spcPct val="20000"/>
              </a:spcBef>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5pPr>
            <a:lvl6pPr marL="25146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6pPr>
            <a:lvl7pPr marL="29718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7pPr>
            <a:lvl8pPr marL="34290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8pPr>
            <a:lvl9pPr marL="38862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9pPr>
          </a:lstStyle>
          <a:p>
            <a:pPr eaLnBrk="1" hangingPunct="1">
              <a:spcBef>
                <a:spcPct val="10000"/>
              </a:spcBef>
              <a:spcAft>
                <a:spcPct val="50000"/>
              </a:spcAft>
              <a:buClrTx/>
              <a:buSzTx/>
              <a:buFontTx/>
              <a:buNone/>
            </a:pPr>
            <a:r>
              <a:rPr lang="en-US" altLang="en-US" b="1" dirty="0">
                <a:solidFill>
                  <a:schemeClr val="tx1"/>
                </a:solidFill>
                <a:latin typeface="Times New Roman" pitchFamily="18" charset="0"/>
                <a:cs typeface="Times New Roman" pitchFamily="18" charset="0"/>
              </a:rPr>
              <a:t>Identifying three elements in the argument</a:t>
            </a:r>
            <a:r>
              <a:rPr lang="en-US" altLang="en-US" sz="2400" b="1" dirty="0">
                <a:solidFill>
                  <a:schemeClr val="tx1"/>
                </a:solidFill>
                <a:latin typeface="Times New Roman" pitchFamily="18" charset="0"/>
                <a:cs typeface="Times New Roman" pitchFamily="18" charset="0"/>
              </a:rPr>
              <a:t> </a:t>
            </a:r>
          </a:p>
        </p:txBody>
      </p:sp>
      <p:sp>
        <p:nvSpPr>
          <p:cNvPr id="61445" name="Rectangle 8"/>
          <p:cNvSpPr>
            <a:spLocks noChangeArrowheads="1"/>
          </p:cNvSpPr>
          <p:nvPr/>
        </p:nvSpPr>
        <p:spPr bwMode="auto">
          <a:xfrm>
            <a:off x="743577" y="3429000"/>
            <a:ext cx="10410093" cy="137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90500">
              <a:spcBef>
                <a:spcPct val="20000"/>
              </a:spcBef>
              <a:buClr>
                <a:schemeClr val="accent1"/>
              </a:buClr>
              <a:buSzPct val="70000"/>
              <a:buFont typeface="Wingdings 2" pitchFamily="18" charset="2"/>
              <a:buChar char=""/>
              <a:tabLst>
                <a:tab pos="285750" algn="l"/>
              </a:tabLst>
              <a:defRPr sz="3200">
                <a:solidFill>
                  <a:schemeClr val="tx2"/>
                </a:solidFill>
                <a:latin typeface="Franklin Gothic Book" pitchFamily="34" charset="0"/>
              </a:defRPr>
            </a:lvl1pPr>
            <a:lvl2pPr marL="742950" indent="-285750" defTabSz="190500">
              <a:spcBef>
                <a:spcPct val="20000"/>
              </a:spcBef>
              <a:buClr>
                <a:schemeClr val="accent1"/>
              </a:buClr>
              <a:buSzPct val="70000"/>
              <a:buFont typeface="Wingdings 2" pitchFamily="18" charset="2"/>
              <a:buChar char=""/>
              <a:tabLst>
                <a:tab pos="285750" algn="l"/>
              </a:tabLst>
              <a:defRPr sz="2800">
                <a:solidFill>
                  <a:schemeClr val="tx2"/>
                </a:solidFill>
                <a:latin typeface="Franklin Gothic Book" pitchFamily="34" charset="0"/>
              </a:defRPr>
            </a:lvl2pPr>
            <a:lvl3pPr marL="1143000" indent="-228600" defTabSz="190500">
              <a:spcBef>
                <a:spcPct val="20000"/>
              </a:spcBef>
              <a:buClr>
                <a:schemeClr val="accent1"/>
              </a:buClr>
              <a:buSzPct val="70000"/>
              <a:buFont typeface="Wingdings 2" pitchFamily="18" charset="2"/>
              <a:buChar char=""/>
              <a:tabLst>
                <a:tab pos="285750" algn="l"/>
              </a:tabLst>
              <a:defRPr sz="2400">
                <a:solidFill>
                  <a:schemeClr val="tx2"/>
                </a:solidFill>
                <a:latin typeface="Franklin Gothic Book" pitchFamily="34" charset="0"/>
              </a:defRPr>
            </a:lvl3pPr>
            <a:lvl4pPr marL="1600200" indent="-228600" defTabSz="190500">
              <a:spcBef>
                <a:spcPct val="20000"/>
              </a:spcBef>
              <a:buClr>
                <a:schemeClr val="accent1"/>
              </a:buClr>
              <a:buSzPct val="70000"/>
              <a:buFont typeface="Wingdings 2" pitchFamily="18" charset="2"/>
              <a:buChar char=""/>
              <a:tabLst>
                <a:tab pos="285750" algn="l"/>
              </a:tabLst>
              <a:defRPr sz="2000">
                <a:solidFill>
                  <a:schemeClr val="tx2"/>
                </a:solidFill>
                <a:latin typeface="Franklin Gothic Book" pitchFamily="34" charset="0"/>
              </a:defRPr>
            </a:lvl4pPr>
            <a:lvl5pPr marL="2171700" indent="-342900" defTabSz="190500">
              <a:spcBef>
                <a:spcPct val="20000"/>
              </a:spcBef>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5pPr>
            <a:lvl6pPr marL="2628900" indent="-3429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6pPr>
            <a:lvl7pPr marL="3086100" indent="-3429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7pPr>
            <a:lvl8pPr marL="3543300" indent="-3429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8pPr>
            <a:lvl9pPr marL="4000500" indent="-3429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9pPr>
          </a:lstStyle>
          <a:p>
            <a:pPr marL="0" indent="0" eaLnBrk="1" hangingPunct="1">
              <a:spcBef>
                <a:spcPct val="10000"/>
              </a:spcBef>
              <a:spcAft>
                <a:spcPct val="50000"/>
              </a:spcAft>
              <a:buClrTx/>
              <a:buSzTx/>
              <a:buNone/>
            </a:pPr>
            <a:r>
              <a:rPr lang="en-US" altLang="en-US" u="sng" dirty="0">
                <a:solidFill>
                  <a:schemeClr val="tx1"/>
                </a:solidFill>
                <a:latin typeface="Times New Roman" pitchFamily="18" charset="0"/>
                <a:cs typeface="Times New Roman" pitchFamily="18" charset="0"/>
              </a:rPr>
              <a:t>Premises:</a:t>
            </a:r>
            <a:r>
              <a:rPr lang="en-US" altLang="en-US" dirty="0">
                <a:solidFill>
                  <a:schemeClr val="tx1"/>
                </a:solidFill>
                <a:latin typeface="Times New Roman" pitchFamily="18" charset="0"/>
                <a:cs typeface="Times New Roman" pitchFamily="18" charset="0"/>
              </a:rPr>
              <a:t> </a:t>
            </a:r>
            <a:r>
              <a:rPr lang="vi-VN" altLang="en-US" dirty="0">
                <a:solidFill>
                  <a:schemeClr val="tx1"/>
                </a:solidFill>
                <a:latin typeface="Times New Roman" pitchFamily="18" charset="0"/>
                <a:cs typeface="Times New Roman" pitchFamily="18" charset="0"/>
              </a:rPr>
              <a:t>		</a:t>
            </a:r>
            <a:r>
              <a:rPr lang="en-US" altLang="en-US" dirty="0">
                <a:solidFill>
                  <a:schemeClr val="tx1"/>
                </a:solidFill>
                <a:latin typeface="Times New Roman" pitchFamily="18" charset="0"/>
                <a:cs typeface="Times New Roman" pitchFamily="18" charset="0"/>
              </a:rPr>
              <a:t>-	</a:t>
            </a:r>
            <a:r>
              <a:rPr lang="vi-VN" altLang="en-US" dirty="0">
                <a:solidFill>
                  <a:schemeClr val="tx1"/>
                </a:solidFill>
                <a:latin typeface="Times New Roman" pitchFamily="18" charset="0"/>
                <a:cs typeface="Times New Roman" pitchFamily="18" charset="0"/>
              </a:rPr>
              <a:t>Professional</a:t>
            </a:r>
            <a:r>
              <a:rPr lang="en-US" altLang="en-US" dirty="0">
                <a:solidFill>
                  <a:schemeClr val="tx1"/>
                </a:solidFill>
                <a:latin typeface="Times New Roman" pitchFamily="18" charset="0"/>
                <a:cs typeface="Times New Roman" pitchFamily="18" charset="0"/>
              </a:rPr>
              <a:t> baseball players lifted weight less; </a:t>
            </a:r>
          </a:p>
          <a:p>
            <a:pPr lvl="4" eaLnBrk="1" hangingPunct="1">
              <a:spcBef>
                <a:spcPct val="10000"/>
              </a:spcBef>
              <a:spcAft>
                <a:spcPct val="50000"/>
              </a:spcAft>
              <a:buClrTx/>
              <a:buSzTx/>
              <a:buFontTx/>
              <a:buNone/>
            </a:pPr>
            <a:r>
              <a:rPr lang="en-US" altLang="en-US" sz="3200" dirty="0">
                <a:solidFill>
                  <a:schemeClr val="tx1"/>
                </a:solidFill>
                <a:latin typeface="Times New Roman" pitchFamily="18" charset="0"/>
                <a:cs typeface="Times New Roman" pitchFamily="18" charset="0"/>
              </a:rPr>
              <a:t> - They got injured less in games</a:t>
            </a:r>
            <a:r>
              <a:rPr lang="en-US" altLang="en-US" sz="3200" b="1" dirty="0">
                <a:solidFill>
                  <a:schemeClr val="tx1"/>
                </a:solidFill>
                <a:latin typeface="Times New Roman" pitchFamily="18" charset="0"/>
                <a:cs typeface="Times New Roman" pitchFamily="18" charset="0"/>
              </a:rPr>
              <a:t> </a:t>
            </a:r>
            <a:r>
              <a:rPr lang="en-US" altLang="en-US" sz="2400" b="1" dirty="0">
                <a:solidFill>
                  <a:schemeClr val="tx1"/>
                </a:solidFill>
                <a:latin typeface="Times New Roman" pitchFamily="18" charset="0"/>
                <a:cs typeface="Times New Roman" pitchFamily="18" charset="0"/>
              </a:rPr>
              <a:t> </a:t>
            </a:r>
          </a:p>
        </p:txBody>
      </p:sp>
      <p:sp>
        <p:nvSpPr>
          <p:cNvPr id="61446" name="Rectangle 8"/>
          <p:cNvSpPr>
            <a:spLocks noChangeArrowheads="1"/>
          </p:cNvSpPr>
          <p:nvPr/>
        </p:nvSpPr>
        <p:spPr bwMode="auto">
          <a:xfrm>
            <a:off x="864157" y="5181600"/>
            <a:ext cx="1065125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90500">
              <a:spcBef>
                <a:spcPct val="20000"/>
              </a:spcBef>
              <a:buClr>
                <a:schemeClr val="accent1"/>
              </a:buClr>
              <a:buSzPct val="70000"/>
              <a:buFont typeface="Wingdings 2" pitchFamily="18" charset="2"/>
              <a:buChar char=""/>
              <a:tabLst>
                <a:tab pos="285750" algn="l"/>
              </a:tabLst>
              <a:defRPr sz="3200">
                <a:solidFill>
                  <a:schemeClr val="tx2"/>
                </a:solidFill>
                <a:latin typeface="Franklin Gothic Book" pitchFamily="34" charset="0"/>
              </a:defRPr>
            </a:lvl1pPr>
            <a:lvl2pPr marL="742950" indent="-285750" defTabSz="190500">
              <a:spcBef>
                <a:spcPct val="20000"/>
              </a:spcBef>
              <a:buClr>
                <a:schemeClr val="accent1"/>
              </a:buClr>
              <a:buSzPct val="70000"/>
              <a:buFont typeface="Wingdings 2" pitchFamily="18" charset="2"/>
              <a:buChar char=""/>
              <a:tabLst>
                <a:tab pos="285750" algn="l"/>
              </a:tabLst>
              <a:defRPr sz="2800">
                <a:solidFill>
                  <a:schemeClr val="tx2"/>
                </a:solidFill>
                <a:latin typeface="Franklin Gothic Book" pitchFamily="34" charset="0"/>
              </a:defRPr>
            </a:lvl2pPr>
            <a:lvl3pPr marL="1143000" indent="-228600" defTabSz="190500">
              <a:spcBef>
                <a:spcPct val="20000"/>
              </a:spcBef>
              <a:buClr>
                <a:schemeClr val="accent1"/>
              </a:buClr>
              <a:buSzPct val="70000"/>
              <a:buFont typeface="Wingdings 2" pitchFamily="18" charset="2"/>
              <a:buChar char=""/>
              <a:tabLst>
                <a:tab pos="285750" algn="l"/>
              </a:tabLst>
              <a:defRPr sz="2400">
                <a:solidFill>
                  <a:schemeClr val="tx2"/>
                </a:solidFill>
                <a:latin typeface="Franklin Gothic Book" pitchFamily="34" charset="0"/>
              </a:defRPr>
            </a:lvl3pPr>
            <a:lvl4pPr marL="1600200" indent="-228600" defTabSz="190500">
              <a:spcBef>
                <a:spcPct val="20000"/>
              </a:spcBef>
              <a:buClr>
                <a:schemeClr val="accent1"/>
              </a:buClr>
              <a:buSzPct val="70000"/>
              <a:buFont typeface="Wingdings 2" pitchFamily="18" charset="2"/>
              <a:buChar char=""/>
              <a:tabLst>
                <a:tab pos="285750" algn="l"/>
              </a:tabLst>
              <a:defRPr sz="2000">
                <a:solidFill>
                  <a:schemeClr val="tx2"/>
                </a:solidFill>
                <a:latin typeface="Franklin Gothic Book" pitchFamily="34" charset="0"/>
              </a:defRPr>
            </a:lvl4pPr>
            <a:lvl5pPr marL="2057400" indent="-228600" defTabSz="190500">
              <a:spcBef>
                <a:spcPct val="20000"/>
              </a:spcBef>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5pPr>
            <a:lvl6pPr marL="25146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6pPr>
            <a:lvl7pPr marL="29718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7pPr>
            <a:lvl8pPr marL="34290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8pPr>
            <a:lvl9pPr marL="38862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9pPr>
          </a:lstStyle>
          <a:p>
            <a:pPr eaLnBrk="1" hangingPunct="1">
              <a:spcBef>
                <a:spcPct val="10000"/>
              </a:spcBef>
              <a:spcAft>
                <a:spcPct val="50000"/>
              </a:spcAft>
              <a:buClrTx/>
              <a:buSzTx/>
              <a:buFontTx/>
              <a:buNone/>
            </a:pPr>
            <a:r>
              <a:rPr lang="en-US" altLang="en-US" u="sng" dirty="0">
                <a:solidFill>
                  <a:schemeClr val="tx1"/>
                </a:solidFill>
                <a:latin typeface="Times New Roman" pitchFamily="18" charset="0"/>
                <a:cs typeface="Times New Roman" pitchFamily="18" charset="0"/>
              </a:rPr>
              <a:t>Conclusion</a:t>
            </a:r>
            <a:r>
              <a:rPr lang="en-US" altLang="en-US" dirty="0">
                <a:solidFill>
                  <a:schemeClr val="tx1"/>
                </a:solidFill>
                <a:latin typeface="Times New Roman" pitchFamily="18" charset="0"/>
                <a:cs typeface="Times New Roman" pitchFamily="18" charset="0"/>
              </a:rPr>
              <a:t>: If athletes lift weight more, they are more likely to get injured. </a:t>
            </a:r>
            <a:endParaRPr lang="en-US" altLang="en-US" sz="2400" b="1" dirty="0">
              <a:solidFill>
                <a:schemeClr val="tx1"/>
              </a:solidFill>
              <a:latin typeface="Times New Roman" pitchFamily="18" charset="0"/>
              <a:cs typeface="Times New Roman" pitchFamily="18" charset="0"/>
            </a:endParaRPr>
          </a:p>
        </p:txBody>
      </p:sp>
      <p:cxnSp>
        <p:nvCxnSpPr>
          <p:cNvPr id="3" name="Straight Connector 2">
            <a:extLst>
              <a:ext uri="{FF2B5EF4-FFF2-40B4-BE49-F238E27FC236}">
                <a16:creationId xmlns:a16="http://schemas.microsoft.com/office/drawing/2014/main" id="{EFF8F9C3-ED95-460A-8768-90C504F41823}"/>
              </a:ext>
            </a:extLst>
          </p:cNvPr>
          <p:cNvCxnSpPr>
            <a:cxnSpLocks/>
          </p:cNvCxnSpPr>
          <p:nvPr/>
        </p:nvCxnSpPr>
        <p:spPr>
          <a:xfrm flipH="1">
            <a:off x="4200211" y="3962400"/>
            <a:ext cx="2048189" cy="13726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000030"/>
      </p:ext>
    </p:extLst>
  </p:cSld>
  <p:clrMapOvr>
    <a:masterClrMapping/>
  </p:clrMapOvr>
  <p:transition advClick="0">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checkerboard(across)">
                                      <p:cBhvr>
                                        <p:cTn id="7" dur="500"/>
                                        <p:tgtEl>
                                          <p:spTgt spid="6144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1446"/>
                                        </p:tgtEl>
                                        <p:attrNameLst>
                                          <p:attrName>style.visibility</p:attrName>
                                        </p:attrNameLst>
                                      </p:cBhvr>
                                      <p:to>
                                        <p:strVal val="visible"/>
                                      </p:to>
                                    </p:set>
                                    <p:animEffect transition="in" filter="checkerboard(across)">
                                      <p:cBhvr>
                                        <p:cTn id="10" dur="500"/>
                                        <p:tgtEl>
                                          <p:spTgt spid="6144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p:bldP spid="61446"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AutoShape 5"/>
          <p:cNvSpPr>
            <a:spLocks noChangeArrowheads="1"/>
          </p:cNvSpPr>
          <p:nvPr/>
        </p:nvSpPr>
        <p:spPr bwMode="auto">
          <a:xfrm>
            <a:off x="813916" y="1295401"/>
            <a:ext cx="10661302" cy="4592933"/>
          </a:xfrm>
          <a:prstGeom prst="flowChartAlternateProcess">
            <a:avLst/>
          </a:prstGeom>
          <a:solidFill>
            <a:srgbClr val="DDDDDD"/>
          </a:solidFill>
          <a:ln w="38100">
            <a:solidFill>
              <a:srgbClr val="2E0571"/>
            </a:solidFill>
            <a:miter lim="800000"/>
            <a:headEnd/>
            <a:tailEnd/>
          </a:ln>
        </p:spPr>
        <p:txBody>
          <a:bodyPr anchor="ctr"/>
          <a:lstStyle>
            <a:lvl1pPr>
              <a:spcBef>
                <a:spcPct val="20000"/>
              </a:spcBef>
              <a:buClr>
                <a:schemeClr val="accent1"/>
              </a:buClr>
              <a:buSzPct val="70000"/>
              <a:buFont typeface="Wingdings 2" pitchFamily="18" charset="2"/>
              <a:buChar char=""/>
              <a:tabLst>
                <a:tab pos="95250" algn="l"/>
                <a:tab pos="476250" algn="l"/>
              </a:tabLst>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tabLst>
                <a:tab pos="95250" algn="l"/>
                <a:tab pos="476250" algn="l"/>
              </a:tabLst>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tabLst>
                <a:tab pos="95250" algn="l"/>
                <a:tab pos="476250" algn="l"/>
              </a:tabLst>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tabLst>
                <a:tab pos="95250" algn="l"/>
                <a:tab pos="476250" algn="l"/>
              </a:tabLst>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9pPr>
          </a:lstStyle>
          <a:p>
            <a:pPr algn="just" eaLnBrk="1" hangingPunct="1">
              <a:lnSpc>
                <a:spcPct val="150000"/>
              </a:lnSpc>
              <a:spcBef>
                <a:spcPct val="0"/>
              </a:spcBef>
              <a:buClrTx/>
              <a:buSzTx/>
              <a:buFontTx/>
              <a:buNone/>
            </a:pPr>
            <a:r>
              <a:rPr lang="en-US" altLang="en-US" sz="1800" dirty="0">
                <a:solidFill>
                  <a:schemeClr val="tx1"/>
                </a:solidFill>
                <a:latin typeface="Arial" panose="020B0604020202020204" pitchFamily="34" charset="0"/>
                <a:cs typeface="Arial" panose="020B0604020202020204" pitchFamily="34" charset="0"/>
              </a:rPr>
              <a:t>In years past, professional baseball players lifted weights less but were also injured less often during games. Obviously, the more an athlete lifts weights, the more likely they get injured.</a:t>
            </a:r>
          </a:p>
          <a:p>
            <a:pPr algn="just" eaLnBrk="1" hangingPunct="1">
              <a:lnSpc>
                <a:spcPct val="150000"/>
              </a:lnSpc>
              <a:spcBef>
                <a:spcPct val="0"/>
              </a:spcBef>
              <a:buClrTx/>
              <a:buSzTx/>
              <a:buFontTx/>
              <a:buNone/>
            </a:pPr>
            <a:endParaRPr lang="en-US" altLang="en-US" sz="900" dirty="0">
              <a:solidFill>
                <a:schemeClr val="tx1"/>
              </a:solidFill>
              <a:latin typeface="Arial" panose="020B0604020202020204" pitchFamily="34" charset="0"/>
              <a:cs typeface="Arial" panose="020B0604020202020204" pitchFamily="34" charset="0"/>
            </a:endParaRPr>
          </a:p>
          <a:p>
            <a:pPr algn="just" eaLnBrk="1" hangingPunct="1">
              <a:lnSpc>
                <a:spcPct val="150000"/>
              </a:lnSpc>
              <a:spcBef>
                <a:spcPct val="0"/>
              </a:spcBef>
              <a:buClrTx/>
              <a:buSzTx/>
              <a:buFontTx/>
              <a:buNone/>
            </a:pPr>
            <a:r>
              <a:rPr lang="en-US" altLang="en-US" sz="1800" b="1" dirty="0">
                <a:solidFill>
                  <a:schemeClr val="tx1"/>
                </a:solidFill>
                <a:latin typeface="Arial" panose="020B0604020202020204" pitchFamily="34" charset="0"/>
                <a:cs typeface="Arial" panose="020B0604020202020204" pitchFamily="34" charset="0"/>
              </a:rPr>
              <a:t>What is the assumption of the argument?</a:t>
            </a:r>
          </a:p>
          <a:p>
            <a:pPr algn="just" eaLnBrk="1" hangingPunct="1">
              <a:lnSpc>
                <a:spcPct val="150000"/>
              </a:lnSpc>
              <a:spcBef>
                <a:spcPct val="0"/>
              </a:spcBef>
              <a:buClrTx/>
              <a:buSzTx/>
              <a:buFontTx/>
              <a:buNone/>
            </a:pPr>
            <a:endParaRPr lang="en-US" altLang="en-US" sz="900" b="1" dirty="0">
              <a:solidFill>
                <a:schemeClr val="tx1"/>
              </a:solidFill>
              <a:latin typeface="Arial" panose="020B0604020202020204" pitchFamily="34" charset="0"/>
              <a:cs typeface="Arial" panose="020B0604020202020204" pitchFamily="34" charset="0"/>
            </a:endParaRPr>
          </a:p>
          <a:p>
            <a:pPr algn="just" eaLnBrk="1" hangingPunct="1">
              <a:lnSpc>
                <a:spcPct val="150000"/>
              </a:lnSpc>
              <a:spcBef>
                <a:spcPct val="0"/>
              </a:spcBef>
              <a:buClrTx/>
              <a:buSzTx/>
              <a:buFontTx/>
              <a:buNone/>
            </a:pPr>
            <a:r>
              <a:rPr lang="en-US" altLang="en-US" sz="1800" dirty="0">
                <a:solidFill>
                  <a:schemeClr val="tx1"/>
                </a:solidFill>
                <a:latin typeface="Arial" panose="020B0604020202020204" pitchFamily="34" charset="0"/>
                <a:cs typeface="Arial" panose="020B0604020202020204" pitchFamily="34" charset="0"/>
              </a:rPr>
              <a:t>	(A)	The increase in baseball injuries is due to a factor other than weightlifting.</a:t>
            </a:r>
          </a:p>
          <a:p>
            <a:pPr algn="just" eaLnBrk="1" hangingPunct="1">
              <a:lnSpc>
                <a:spcPct val="150000"/>
              </a:lnSpc>
              <a:spcBef>
                <a:spcPct val="0"/>
              </a:spcBef>
              <a:buClrTx/>
              <a:buSzTx/>
              <a:buFontTx/>
              <a:buNone/>
            </a:pPr>
            <a:r>
              <a:rPr lang="en-US" altLang="en-US" sz="1800" dirty="0">
                <a:solidFill>
                  <a:schemeClr val="tx1"/>
                </a:solidFill>
                <a:latin typeface="Arial" panose="020B0604020202020204" pitchFamily="34" charset="0"/>
                <a:cs typeface="Arial" panose="020B0604020202020204" pitchFamily="34" charset="0"/>
              </a:rPr>
              <a:t>	(B)	The activities of baseball players represent those of athletes as a group.</a:t>
            </a:r>
          </a:p>
          <a:p>
            <a:pPr algn="just" eaLnBrk="1" hangingPunct="1">
              <a:lnSpc>
                <a:spcPct val="150000"/>
              </a:lnSpc>
              <a:spcBef>
                <a:spcPct val="0"/>
              </a:spcBef>
              <a:buClrTx/>
              <a:buSzTx/>
              <a:buFontTx/>
              <a:buNone/>
            </a:pPr>
            <a:r>
              <a:rPr lang="en-US" altLang="en-US" sz="1800" dirty="0">
                <a:solidFill>
                  <a:schemeClr val="tx1"/>
                </a:solidFill>
                <a:latin typeface="Arial" panose="020B0604020202020204" pitchFamily="34" charset="0"/>
                <a:cs typeface="Arial" panose="020B0604020202020204" pitchFamily="34" charset="0"/>
              </a:rPr>
              <a:t>	(C)	Most baseball injuries today result from too much weight-lifting.</a:t>
            </a:r>
          </a:p>
          <a:p>
            <a:pPr algn="just" eaLnBrk="1" hangingPunct="1">
              <a:lnSpc>
                <a:spcPct val="150000"/>
              </a:lnSpc>
              <a:spcBef>
                <a:spcPct val="0"/>
              </a:spcBef>
              <a:buClrTx/>
              <a:buSzTx/>
              <a:buFontTx/>
              <a:buNone/>
            </a:pPr>
            <a:r>
              <a:rPr lang="en-US" altLang="en-US" sz="1800" dirty="0">
                <a:solidFill>
                  <a:schemeClr val="tx1"/>
                </a:solidFill>
                <a:latin typeface="Arial" panose="020B0604020202020204" pitchFamily="34" charset="0"/>
                <a:cs typeface="Arial" panose="020B0604020202020204" pitchFamily="34" charset="0"/>
              </a:rPr>
              <a:t>	(D)	There is no proven correlation between how much athletes lift weights and how likely they are to be affected by injury.</a:t>
            </a:r>
          </a:p>
          <a:p>
            <a:pPr algn="just" eaLnBrk="1" hangingPunct="1">
              <a:lnSpc>
                <a:spcPct val="150000"/>
              </a:lnSpc>
              <a:spcBef>
                <a:spcPct val="0"/>
              </a:spcBef>
              <a:buClrTx/>
              <a:buSzTx/>
              <a:buFontTx/>
              <a:buNone/>
            </a:pPr>
            <a:r>
              <a:rPr lang="en-US" altLang="en-US" sz="1800" dirty="0">
                <a:solidFill>
                  <a:schemeClr val="tx1"/>
                </a:solidFill>
                <a:latin typeface="Arial" panose="020B0604020202020204" pitchFamily="34" charset="0"/>
                <a:cs typeface="Arial" panose="020B0604020202020204" pitchFamily="34" charset="0"/>
              </a:rPr>
              <a:t>	(E)	Weightlifting has always been common practice for professional athletes.</a:t>
            </a:r>
          </a:p>
        </p:txBody>
      </p:sp>
      <p:sp>
        <p:nvSpPr>
          <p:cNvPr id="60420" name="Rectangle 9"/>
          <p:cNvSpPr>
            <a:spLocks noChangeArrowheads="1"/>
          </p:cNvSpPr>
          <p:nvPr/>
        </p:nvSpPr>
        <p:spPr bwMode="auto">
          <a:xfrm>
            <a:off x="4428479" y="6294159"/>
            <a:ext cx="3432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0"/>
              </a:spcBef>
              <a:buClrTx/>
              <a:buSzTx/>
              <a:buFontTx/>
              <a:buNone/>
            </a:pPr>
            <a:r>
              <a:rPr lang="en-US" altLang="en-US" sz="2400" dirty="0">
                <a:solidFill>
                  <a:schemeClr val="tx1"/>
                </a:solidFill>
                <a:latin typeface="Times New Roman" pitchFamily="18" charset="0"/>
                <a:cs typeface="Times New Roman" pitchFamily="18" charset="0"/>
              </a:rPr>
              <a:t>The correct answer is (B). </a:t>
            </a:r>
          </a:p>
        </p:txBody>
      </p:sp>
      <p:sp>
        <p:nvSpPr>
          <p:cNvPr id="5" name="Rectangle 8"/>
          <p:cNvSpPr>
            <a:spLocks noChangeArrowheads="1"/>
          </p:cNvSpPr>
          <p:nvPr/>
        </p:nvSpPr>
        <p:spPr bwMode="auto">
          <a:xfrm>
            <a:off x="2057400" y="304801"/>
            <a:ext cx="77401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90500">
              <a:spcBef>
                <a:spcPct val="20000"/>
              </a:spcBef>
              <a:buClr>
                <a:schemeClr val="accent1"/>
              </a:buClr>
              <a:buSzPct val="70000"/>
              <a:buFont typeface="Wingdings 2" pitchFamily="18" charset="2"/>
              <a:buChar char=""/>
              <a:tabLst>
                <a:tab pos="285750" algn="l"/>
              </a:tabLst>
              <a:defRPr sz="3200">
                <a:solidFill>
                  <a:schemeClr val="tx2"/>
                </a:solidFill>
                <a:latin typeface="Franklin Gothic Book" pitchFamily="34" charset="0"/>
              </a:defRPr>
            </a:lvl1pPr>
            <a:lvl2pPr marL="742950" indent="-285750" defTabSz="190500">
              <a:spcBef>
                <a:spcPct val="20000"/>
              </a:spcBef>
              <a:buClr>
                <a:schemeClr val="accent1"/>
              </a:buClr>
              <a:buSzPct val="70000"/>
              <a:buFont typeface="Wingdings 2" pitchFamily="18" charset="2"/>
              <a:buChar char=""/>
              <a:tabLst>
                <a:tab pos="285750" algn="l"/>
              </a:tabLst>
              <a:defRPr sz="2800">
                <a:solidFill>
                  <a:schemeClr val="tx2"/>
                </a:solidFill>
                <a:latin typeface="Franklin Gothic Book" pitchFamily="34" charset="0"/>
              </a:defRPr>
            </a:lvl2pPr>
            <a:lvl3pPr marL="1143000" indent="-228600" defTabSz="190500">
              <a:spcBef>
                <a:spcPct val="20000"/>
              </a:spcBef>
              <a:buClr>
                <a:schemeClr val="accent1"/>
              </a:buClr>
              <a:buSzPct val="70000"/>
              <a:buFont typeface="Wingdings 2" pitchFamily="18" charset="2"/>
              <a:buChar char=""/>
              <a:tabLst>
                <a:tab pos="285750" algn="l"/>
              </a:tabLst>
              <a:defRPr sz="2400">
                <a:solidFill>
                  <a:schemeClr val="tx2"/>
                </a:solidFill>
                <a:latin typeface="Franklin Gothic Book" pitchFamily="34" charset="0"/>
              </a:defRPr>
            </a:lvl3pPr>
            <a:lvl4pPr marL="1600200" indent="-228600" defTabSz="190500">
              <a:spcBef>
                <a:spcPct val="20000"/>
              </a:spcBef>
              <a:buClr>
                <a:schemeClr val="accent1"/>
              </a:buClr>
              <a:buSzPct val="70000"/>
              <a:buFont typeface="Wingdings 2" pitchFamily="18" charset="2"/>
              <a:buChar char=""/>
              <a:tabLst>
                <a:tab pos="285750" algn="l"/>
              </a:tabLst>
              <a:defRPr sz="2000">
                <a:solidFill>
                  <a:schemeClr val="tx2"/>
                </a:solidFill>
                <a:latin typeface="Franklin Gothic Book" pitchFamily="34" charset="0"/>
              </a:defRPr>
            </a:lvl4pPr>
            <a:lvl5pPr marL="2057400" indent="-228600" defTabSz="190500">
              <a:spcBef>
                <a:spcPct val="20000"/>
              </a:spcBef>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5pPr>
            <a:lvl6pPr marL="25146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6pPr>
            <a:lvl7pPr marL="29718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7pPr>
            <a:lvl8pPr marL="34290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8pPr>
            <a:lvl9pPr marL="38862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9pPr>
          </a:lstStyle>
          <a:p>
            <a:pPr eaLnBrk="1" hangingPunct="1">
              <a:spcBef>
                <a:spcPct val="10000"/>
              </a:spcBef>
              <a:spcAft>
                <a:spcPct val="50000"/>
              </a:spcAft>
              <a:buClrTx/>
              <a:buSzTx/>
              <a:buFontTx/>
              <a:buNone/>
            </a:pPr>
            <a:r>
              <a:rPr lang="en-US" altLang="en-US" b="1" dirty="0">
                <a:solidFill>
                  <a:schemeClr val="tx1"/>
                </a:solidFill>
                <a:latin typeface="Times New Roman" pitchFamily="18" charset="0"/>
                <a:cs typeface="Times New Roman" pitchFamily="18" charset="0"/>
              </a:rPr>
              <a:t>Identifying three elements in the argument</a:t>
            </a:r>
            <a:r>
              <a:rPr lang="en-US" altLang="en-US" sz="2400" b="1" dirty="0">
                <a:solidFill>
                  <a:schemeClr val="tx1"/>
                </a:solidFill>
                <a:latin typeface="Times New Roman" pitchFamily="18" charset="0"/>
                <a:cs typeface="Times New Roman" pitchFamily="18" charset="0"/>
              </a:rPr>
              <a:t> </a:t>
            </a:r>
          </a:p>
        </p:txBody>
      </p:sp>
    </p:spTree>
    <p:extLst>
      <p:ext uri="{BB962C8B-B14F-4D97-AF65-F5344CB8AC3E}">
        <p14:creationId xmlns:p14="http://schemas.microsoft.com/office/powerpoint/2010/main" val="1702037500"/>
      </p:ext>
    </p:extLst>
  </p:cSld>
  <p:clrMapOvr>
    <a:masterClrMapping/>
  </p:clrMapOvr>
  <p:transition advClick="0">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checkerboard(across)">
                                      <p:cBhvr>
                                        <p:cTn id="7" dur="5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6089" y="1134870"/>
            <a:ext cx="2836181" cy="38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362269" y="1152613"/>
            <a:ext cx="4800600" cy="5009833"/>
          </a:xfrm>
          <a:prstGeom prst="rect">
            <a:avLst/>
          </a:prstGeom>
        </p:spPr>
        <p:txBody>
          <a:bodyPr wrap="square">
            <a:spAutoFit/>
          </a:bodyPr>
          <a:lstStyle/>
          <a:p>
            <a:pPr>
              <a:lnSpc>
                <a:spcPct val="150000"/>
              </a:lnSpc>
            </a:pPr>
            <a:r>
              <a:rPr lang="vi-VN" sz="2400" dirty="0"/>
              <a:t>Gió ơi xin đừng lấy em đi</a:t>
            </a:r>
            <a:br>
              <a:rPr lang="vi-VN" sz="2400" dirty="0"/>
            </a:br>
            <a:r>
              <a:rPr lang="vi-VN" sz="2400" dirty="0"/>
              <a:t>Hãy mang em về chốn xuân thì</a:t>
            </a:r>
            <a:br>
              <a:rPr lang="vi-VN" sz="2400" dirty="0"/>
            </a:br>
            <a:endParaRPr lang="en-US" sz="2400" dirty="0"/>
          </a:p>
          <a:p>
            <a:pPr>
              <a:lnSpc>
                <a:spcPct val="150000"/>
              </a:lnSpc>
            </a:pPr>
            <a:r>
              <a:rPr lang="vi-VN" sz="2400" dirty="0" err="1"/>
              <a:t>Ngày</a:t>
            </a:r>
            <a:r>
              <a:rPr lang="vi-VN" sz="2400" dirty="0"/>
              <a:t> nào còn bồi hồi tóc xanh</a:t>
            </a:r>
            <a:br>
              <a:rPr lang="vi-VN" sz="2400" dirty="0"/>
            </a:br>
            <a:r>
              <a:rPr lang="vi-VN" sz="2400" dirty="0"/>
              <a:t>Ngày nào còn trò chuyện với anh</a:t>
            </a:r>
            <a:br>
              <a:rPr lang="vi-VN" sz="2400" dirty="0"/>
            </a:br>
            <a:r>
              <a:rPr lang="vi-VN" sz="2400" dirty="0"/>
              <a:t>Em nói em thương anh mà</a:t>
            </a:r>
            <a:br>
              <a:rPr lang="vi-VN" sz="2400" dirty="0"/>
            </a:br>
            <a:r>
              <a:rPr lang="vi-VN" sz="2400" dirty="0"/>
              <a:t>Nói em yêu anh mà</a:t>
            </a:r>
            <a:br>
              <a:rPr lang="vi-VN" sz="2400" dirty="0"/>
            </a:br>
            <a:r>
              <a:rPr lang="vi-VN" sz="2400" dirty="0"/>
              <a:t>Cớ sao ta lại hóa chia xa</a:t>
            </a:r>
            <a:r>
              <a:rPr lang="en-US" sz="2400" dirty="0"/>
              <a:t>?</a:t>
            </a:r>
          </a:p>
          <a:p>
            <a:pPr>
              <a:lnSpc>
                <a:spcPct val="150000"/>
              </a:lnSpc>
            </a:pPr>
            <a:r>
              <a:rPr lang="en-US" sz="2400" dirty="0"/>
              <a:t>(</a:t>
            </a:r>
            <a:r>
              <a:rPr lang="en-US" sz="2400" i="1" dirty="0"/>
              <a:t>Demo: </a:t>
            </a:r>
            <a:r>
              <a:rPr lang="en-US" sz="2400" i="1" dirty="0" err="1"/>
              <a:t>Đom</a:t>
            </a:r>
            <a:r>
              <a:rPr lang="en-US" sz="2400" i="1" dirty="0"/>
              <a:t> </a:t>
            </a:r>
            <a:r>
              <a:rPr lang="en-US" sz="2400" i="1" dirty="0" err="1"/>
              <a:t>đóm</a:t>
            </a:r>
            <a:r>
              <a:rPr lang="en-US" sz="2400" i="1" dirty="0"/>
              <a:t> – J97</a:t>
            </a:r>
            <a:r>
              <a:rPr lang="en-US" sz="2400" dirty="0"/>
              <a:t>)</a:t>
            </a:r>
          </a:p>
        </p:txBody>
      </p:sp>
      <p:sp>
        <p:nvSpPr>
          <p:cNvPr id="9" name="TextBox 8"/>
          <p:cNvSpPr txBox="1"/>
          <p:nvPr/>
        </p:nvSpPr>
        <p:spPr>
          <a:xfrm>
            <a:off x="8534400" y="1224418"/>
            <a:ext cx="1905000" cy="523220"/>
          </a:xfrm>
          <a:prstGeom prst="rect">
            <a:avLst/>
          </a:prstGeom>
          <a:noFill/>
        </p:spPr>
        <p:txBody>
          <a:bodyPr wrap="square" rtlCol="0">
            <a:spAutoFit/>
          </a:bodyPr>
          <a:lstStyle/>
          <a:p>
            <a:pPr algn="ctr"/>
            <a:r>
              <a:rPr lang="en-US" sz="2800" b="1" dirty="0">
                <a:solidFill>
                  <a:srgbClr val="FF0000"/>
                </a:solidFill>
              </a:rPr>
              <a:t>Request</a:t>
            </a:r>
          </a:p>
        </p:txBody>
      </p:sp>
      <p:sp>
        <p:nvSpPr>
          <p:cNvPr id="10" name="TextBox 9"/>
          <p:cNvSpPr txBox="1"/>
          <p:nvPr/>
        </p:nvSpPr>
        <p:spPr>
          <a:xfrm>
            <a:off x="8610600" y="1784172"/>
            <a:ext cx="1981200" cy="523220"/>
          </a:xfrm>
          <a:prstGeom prst="rect">
            <a:avLst/>
          </a:prstGeom>
          <a:noFill/>
        </p:spPr>
        <p:txBody>
          <a:bodyPr wrap="square" rtlCol="0">
            <a:spAutoFit/>
          </a:bodyPr>
          <a:lstStyle/>
          <a:p>
            <a:pPr algn="ctr"/>
            <a:r>
              <a:rPr lang="en-US" sz="2800" b="1" dirty="0">
                <a:solidFill>
                  <a:srgbClr val="FF0000"/>
                </a:solidFill>
              </a:rPr>
              <a:t>Command</a:t>
            </a:r>
          </a:p>
        </p:txBody>
      </p:sp>
      <p:sp>
        <p:nvSpPr>
          <p:cNvPr id="11" name="TextBox 10"/>
          <p:cNvSpPr txBox="1"/>
          <p:nvPr/>
        </p:nvSpPr>
        <p:spPr>
          <a:xfrm>
            <a:off x="8305800" y="5092347"/>
            <a:ext cx="2286000" cy="523220"/>
          </a:xfrm>
          <a:prstGeom prst="rect">
            <a:avLst/>
          </a:prstGeom>
          <a:noFill/>
        </p:spPr>
        <p:txBody>
          <a:bodyPr wrap="square" rtlCol="0">
            <a:spAutoFit/>
          </a:bodyPr>
          <a:lstStyle/>
          <a:p>
            <a:pPr algn="ctr"/>
            <a:r>
              <a:rPr lang="en-US" sz="2800" b="1" dirty="0">
                <a:solidFill>
                  <a:srgbClr val="FF0000"/>
                </a:solidFill>
              </a:rPr>
              <a:t>Conclusion</a:t>
            </a:r>
          </a:p>
        </p:txBody>
      </p:sp>
      <p:pic>
        <p:nvPicPr>
          <p:cNvPr id="7" name="DomDomDemo-JackG5R-618378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505200" y="6163993"/>
            <a:ext cx="609600" cy="609600"/>
          </a:xfrm>
          <a:prstGeom prst="rect">
            <a:avLst/>
          </a:prstGeom>
        </p:spPr>
      </p:pic>
      <p:sp>
        <p:nvSpPr>
          <p:cNvPr id="12" name="TextBox 11"/>
          <p:cNvSpPr txBox="1"/>
          <p:nvPr/>
        </p:nvSpPr>
        <p:spPr>
          <a:xfrm>
            <a:off x="8153400" y="3972580"/>
            <a:ext cx="2362200" cy="523220"/>
          </a:xfrm>
          <a:prstGeom prst="rect">
            <a:avLst/>
          </a:prstGeom>
          <a:noFill/>
        </p:spPr>
        <p:txBody>
          <a:bodyPr wrap="square" rtlCol="0">
            <a:spAutoFit/>
          </a:bodyPr>
          <a:lstStyle/>
          <a:p>
            <a:pPr algn="ctr"/>
            <a:r>
              <a:rPr lang="en-US" sz="2800" b="1" dirty="0">
                <a:solidFill>
                  <a:srgbClr val="FF0000"/>
                </a:solidFill>
              </a:rPr>
              <a:t>Premise 1</a:t>
            </a:r>
          </a:p>
        </p:txBody>
      </p:sp>
      <p:sp>
        <p:nvSpPr>
          <p:cNvPr id="13" name="TextBox 12"/>
          <p:cNvSpPr txBox="1"/>
          <p:nvPr/>
        </p:nvSpPr>
        <p:spPr>
          <a:xfrm>
            <a:off x="8153400" y="4546690"/>
            <a:ext cx="2362200" cy="523220"/>
          </a:xfrm>
          <a:prstGeom prst="rect">
            <a:avLst/>
          </a:prstGeom>
          <a:noFill/>
        </p:spPr>
        <p:txBody>
          <a:bodyPr wrap="square" rtlCol="0">
            <a:spAutoFit/>
          </a:bodyPr>
          <a:lstStyle/>
          <a:p>
            <a:pPr algn="ctr"/>
            <a:r>
              <a:rPr lang="en-US" sz="2800" b="1" dirty="0">
                <a:solidFill>
                  <a:srgbClr val="FF0000"/>
                </a:solidFill>
              </a:rPr>
              <a:t>Premise 2</a:t>
            </a:r>
          </a:p>
        </p:txBody>
      </p:sp>
      <p:sp>
        <p:nvSpPr>
          <p:cNvPr id="14" name="TextBox 13">
            <a:extLst>
              <a:ext uri="{FF2B5EF4-FFF2-40B4-BE49-F238E27FC236}">
                <a16:creationId xmlns:a16="http://schemas.microsoft.com/office/drawing/2014/main" id="{C924BC43-4995-482D-8F60-477F48227875}"/>
              </a:ext>
            </a:extLst>
          </p:cNvPr>
          <p:cNvSpPr txBox="1"/>
          <p:nvPr/>
        </p:nvSpPr>
        <p:spPr>
          <a:xfrm>
            <a:off x="3440264" y="304801"/>
            <a:ext cx="4605688" cy="461665"/>
          </a:xfrm>
          <a:prstGeom prst="rect">
            <a:avLst/>
          </a:prstGeom>
          <a:noFill/>
        </p:spPr>
        <p:txBody>
          <a:bodyPr wrap="square">
            <a:spAutoFit/>
          </a:bodyPr>
          <a:lstStyle/>
          <a:p>
            <a:pPr marL="12700" algn="ctr">
              <a:spcBef>
                <a:spcPts val="100"/>
              </a:spcBef>
            </a:pPr>
            <a:r>
              <a:rPr lang="en-US" sz="2400" b="1" dirty="0">
                <a:solidFill>
                  <a:srgbClr val="120479"/>
                </a:solidFill>
                <a:latin typeface="Arial"/>
                <a:cs typeface="Arial"/>
              </a:rPr>
              <a:t>IDENTIFY THE ELEMENTS</a:t>
            </a:r>
            <a:endParaRPr lang="en-US" sz="2400" b="1" dirty="0">
              <a:latin typeface="Arial"/>
              <a:cs typeface="Arial"/>
            </a:endParaRPr>
          </a:p>
        </p:txBody>
      </p:sp>
    </p:spTree>
    <p:extLst>
      <p:ext uri="{BB962C8B-B14F-4D97-AF65-F5344CB8AC3E}">
        <p14:creationId xmlns:p14="http://schemas.microsoft.com/office/powerpoint/2010/main" val="363942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7"/>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22282" fill="hold"/>
                                        <p:tgtEl>
                                          <p:spTgt spid="7"/>
                                        </p:tgtEl>
                                      </p:cBhvr>
                                    </p:cmd>
                                  </p:childTnLst>
                                </p:cTn>
                              </p:par>
                            </p:childTnLst>
                          </p:cTn>
                        </p:par>
                      </p:childTnLst>
                    </p:cTn>
                  </p:par>
                </p:childTnLst>
              </p:cTn>
              <p:nextCondLst>
                <p:cond evt="onClick" delay="0">
                  <p:tgtEl>
                    <p:spTgt spid="7"/>
                  </p:tgtEl>
                </p:cond>
              </p:nextCondLst>
            </p:seq>
            <p:audio>
              <p:cMediaNode vol="80000">
                <p:cTn id="32"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79"/>
          <p:cNvSpPr txBox="1">
            <a:spLocks noGrp="1"/>
          </p:cNvSpPr>
          <p:nvPr>
            <p:ph type="title"/>
          </p:nvPr>
        </p:nvSpPr>
        <p:spPr>
          <a:xfrm>
            <a:off x="629011" y="670560"/>
            <a:ext cx="1059416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dirty="0"/>
              <a:t>Taking the message as it wrongly worded, find the assumption.</a:t>
            </a:r>
            <a:endParaRPr dirty="0"/>
          </a:p>
        </p:txBody>
      </p:sp>
      <p:sp>
        <p:nvSpPr>
          <p:cNvPr id="283" name="Google Shape;283;p79"/>
          <p:cNvSpPr txBox="1"/>
          <p:nvPr/>
        </p:nvSpPr>
        <p:spPr>
          <a:xfrm>
            <a:off x="3755098" y="6039678"/>
            <a:ext cx="3603171" cy="47244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400" dirty="0">
                <a:solidFill>
                  <a:schemeClr val="dk1"/>
                </a:solidFill>
                <a:latin typeface="Arial"/>
                <a:ea typeface="Arial"/>
                <a:cs typeface="Arial"/>
                <a:sym typeface="Arial"/>
              </a:rPr>
              <a:t>Source: </a:t>
            </a:r>
            <a:r>
              <a:rPr lang="en-US" sz="2400" dirty="0" err="1">
                <a:solidFill>
                  <a:schemeClr val="dk1"/>
                </a:solidFill>
                <a:latin typeface="Arial"/>
                <a:ea typeface="Arial"/>
                <a:cs typeface="Arial"/>
                <a:sym typeface="Arial"/>
              </a:rPr>
              <a:t>Báo</a:t>
            </a:r>
            <a:r>
              <a:rPr lang="en-US" sz="2400" dirty="0">
                <a:solidFill>
                  <a:schemeClr val="dk1"/>
                </a:solidFill>
                <a:latin typeface="Arial"/>
                <a:ea typeface="Arial"/>
                <a:cs typeface="Arial"/>
                <a:sym typeface="Arial"/>
              </a:rPr>
              <a:t> Thanh </a:t>
            </a:r>
            <a:r>
              <a:rPr lang="en-US" sz="2400" dirty="0" err="1">
                <a:solidFill>
                  <a:schemeClr val="dk1"/>
                </a:solidFill>
                <a:latin typeface="Arial"/>
                <a:ea typeface="Arial"/>
                <a:cs typeface="Arial"/>
                <a:sym typeface="Arial"/>
              </a:rPr>
              <a:t>Niên</a:t>
            </a:r>
            <a:endParaRPr sz="2400" dirty="0">
              <a:solidFill>
                <a:schemeClr val="dk1"/>
              </a:solidFill>
              <a:latin typeface="Arial"/>
              <a:ea typeface="Arial"/>
              <a:cs typeface="Arial"/>
              <a:sym typeface="Arial"/>
            </a:endParaRPr>
          </a:p>
          <a:p>
            <a:pPr>
              <a:buClr>
                <a:schemeClr val="folHlink"/>
              </a:buClr>
              <a:buSzPts val="2400"/>
            </a:pPr>
            <a:endParaRPr sz="1400" dirty="0">
              <a:solidFill>
                <a:srgbClr val="000000"/>
              </a:solidFill>
              <a:latin typeface="Arial"/>
              <a:ea typeface="Arial"/>
              <a:cs typeface="Arial"/>
              <a:sym typeface="Arial"/>
            </a:endParaRPr>
          </a:p>
        </p:txBody>
      </p:sp>
      <p:pic>
        <p:nvPicPr>
          <p:cNvPr id="285" name="Google Shape;285;p79" descr="Thiếu dấu phẩy, tấm biển cổ động tục đa thê?"/>
          <p:cNvPicPr preferRelativeResize="0"/>
          <p:nvPr/>
        </p:nvPicPr>
        <p:blipFill rotWithShape="1">
          <a:blip r:embed="rId3">
            <a:alphaModFix/>
          </a:blip>
          <a:srcRect/>
          <a:stretch/>
        </p:blipFill>
        <p:spPr>
          <a:xfrm>
            <a:off x="3355640" y="1612126"/>
            <a:ext cx="4734812" cy="39438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67"/>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5</a:t>
            </a:r>
            <a:endParaRPr/>
          </a:p>
        </p:txBody>
      </p:sp>
      <p:sp>
        <p:nvSpPr>
          <p:cNvPr id="261" name="Google Shape;261;p67"/>
          <p:cNvSpPr txBox="1"/>
          <p:nvPr/>
        </p:nvSpPr>
        <p:spPr>
          <a:xfrm>
            <a:off x="1981200" y="4974253"/>
            <a:ext cx="8229600" cy="13716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000">
                <a:solidFill>
                  <a:schemeClr val="dk1"/>
                </a:solidFill>
                <a:latin typeface="Arial"/>
                <a:ea typeface="Arial"/>
                <a:cs typeface="Arial"/>
                <a:sym typeface="Arial"/>
              </a:rPr>
              <a:t>Standard: </a:t>
            </a:r>
            <a:r>
              <a:rPr lang="en-US" sz="2000" b="1">
                <a:solidFill>
                  <a:schemeClr val="dk1"/>
                </a:solidFill>
                <a:latin typeface="Arial"/>
                <a:ea typeface="Arial"/>
                <a:cs typeface="Arial"/>
                <a:sym typeface="Arial"/>
              </a:rPr>
              <a:t>Missing logical consistency</a:t>
            </a:r>
            <a:endParaRPr/>
          </a:p>
          <a:p>
            <a:pPr>
              <a:buClr>
                <a:schemeClr val="folHlink"/>
              </a:buClr>
              <a:buSzPts val="2400"/>
            </a:pPr>
            <a:r>
              <a:rPr lang="en-US" sz="2000" u="sng">
                <a:solidFill>
                  <a:schemeClr val="dk1"/>
                </a:solidFill>
                <a:latin typeface="Arial"/>
                <a:ea typeface="Arial"/>
                <a:cs typeface="Arial"/>
                <a:sym typeface="Arial"/>
              </a:rPr>
              <a:t>Brief explanation</a:t>
            </a:r>
            <a:r>
              <a:rPr lang="en-US" sz="2000">
                <a:solidFill>
                  <a:schemeClr val="dk1"/>
                </a:solidFill>
                <a:latin typeface="Arial"/>
                <a:ea typeface="Arial"/>
                <a:cs typeface="Arial"/>
                <a:sym typeface="Arial"/>
              </a:rPr>
              <a:t>: The man said he was not dramatic at first but then said “I’m dying” very dramatically.</a:t>
            </a:r>
            <a:endParaRPr/>
          </a:p>
          <a:p>
            <a:pPr>
              <a:buClr>
                <a:schemeClr val="folHlink"/>
              </a:buClr>
              <a:buSzPts val="2400"/>
            </a:pPr>
            <a:endParaRPr sz="2000">
              <a:solidFill>
                <a:schemeClr val="dk1"/>
              </a:solidFill>
              <a:latin typeface="Arial"/>
              <a:ea typeface="Arial"/>
              <a:cs typeface="Arial"/>
              <a:sym typeface="Arial"/>
            </a:endParaRPr>
          </a:p>
          <a:p>
            <a:pPr>
              <a:buClr>
                <a:schemeClr val="folHlink"/>
              </a:buClr>
              <a:buSzPts val="2400"/>
            </a:pPr>
            <a:r>
              <a:rPr lang="en-US" sz="1200">
                <a:solidFill>
                  <a:schemeClr val="dk1"/>
                </a:solidFill>
                <a:latin typeface="Arial"/>
                <a:ea typeface="Arial"/>
                <a:cs typeface="Arial"/>
                <a:sym typeface="Arial"/>
              </a:rPr>
              <a:t>Source: Elder, A. (2017, April 7). 13 Best Me/Also Me Memes. </a:t>
            </a:r>
            <a:endParaRPr/>
          </a:p>
          <a:p>
            <a:pPr>
              <a:buClr>
                <a:schemeClr val="folHlink"/>
              </a:buClr>
              <a:buSzPts val="2400"/>
            </a:pPr>
            <a:r>
              <a:rPr lang="en-US" sz="1200">
                <a:solidFill>
                  <a:schemeClr val="dk1"/>
                </a:solidFill>
                <a:latin typeface="Arial"/>
                <a:ea typeface="Arial"/>
                <a:cs typeface="Arial"/>
                <a:sym typeface="Arial"/>
              </a:rPr>
              <a:t>Retrieved from https://cheezburger.com/1904645/13-best-mealso-me-memes</a:t>
            </a:r>
            <a:endParaRPr sz="1100">
              <a:solidFill>
                <a:srgbClr val="000000"/>
              </a:solidFill>
              <a:latin typeface="Arial"/>
              <a:ea typeface="Arial"/>
              <a:cs typeface="Arial"/>
              <a:sym typeface="Arial"/>
            </a:endParaRPr>
          </a:p>
        </p:txBody>
      </p:sp>
      <p:pic>
        <p:nvPicPr>
          <p:cNvPr id="262" name="Google Shape;262;p67"/>
          <p:cNvPicPr preferRelativeResize="0"/>
          <p:nvPr/>
        </p:nvPicPr>
        <p:blipFill rotWithShape="1">
          <a:blip r:embed="rId3">
            <a:alphaModFix/>
          </a:blip>
          <a:srcRect/>
          <a:stretch/>
        </p:blipFill>
        <p:spPr>
          <a:xfrm>
            <a:off x="3871912" y="655802"/>
            <a:ext cx="4448176" cy="399256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p:cNvSpPr>
          <p:nvPr>
            <p:ph type="body" idx="4294967295"/>
          </p:nvPr>
        </p:nvSpPr>
        <p:spPr>
          <a:xfrm>
            <a:off x="272980" y="872660"/>
            <a:ext cx="11919020" cy="5867399"/>
          </a:xfrm>
        </p:spPr>
        <p:txBody>
          <a:bodyPr>
            <a:normAutofit/>
          </a:bodyPr>
          <a:lstStyle/>
          <a:p>
            <a:pPr marL="0" indent="0">
              <a:lnSpc>
                <a:spcPct val="150000"/>
              </a:lnSpc>
              <a:buNone/>
            </a:pPr>
            <a:r>
              <a:rPr lang="en-US" altLang="en-US" sz="2000" b="1" dirty="0">
                <a:latin typeface="Arial" panose="020B0604020202020204" pitchFamily="34" charset="0"/>
                <a:cs typeface="Arial" panose="020B0604020202020204" pitchFamily="34" charset="0"/>
              </a:rPr>
              <a:t>1</a:t>
            </a:r>
            <a:r>
              <a:rPr lang="en-US" altLang="en-US" sz="2000" dirty="0">
                <a:latin typeface="Arial" panose="020B0604020202020204" pitchFamily="34" charset="0"/>
                <a:cs typeface="Arial" panose="020B0604020202020204" pitchFamily="34" charset="0"/>
              </a:rPr>
              <a:t>. Dela submitted their team’s project long before the deadline. Her team must have worked so hard.  </a:t>
            </a:r>
          </a:p>
          <a:p>
            <a:pPr marL="0" indent="0">
              <a:lnSpc>
                <a:spcPct val="150000"/>
              </a:lnSpc>
              <a:buNone/>
            </a:pPr>
            <a:r>
              <a:rPr lang="vi-VN" altLang="en-US" sz="2000" b="1" dirty="0" err="1">
                <a:solidFill>
                  <a:srgbClr val="C00000"/>
                </a:solidFill>
                <a:latin typeface="Arial" panose="020B0604020202020204" pitchFamily="34" charset="0"/>
                <a:cs typeface="Arial" panose="020B0604020202020204" pitchFamily="34" charset="0"/>
              </a:rPr>
              <a:t>Assumption</a:t>
            </a:r>
            <a:r>
              <a:rPr lang="vi-VN" altLang="en-US" sz="2000" b="1" dirty="0">
                <a:solidFill>
                  <a:srgbClr val="C00000"/>
                </a:solidFill>
                <a:latin typeface="Arial" panose="020B0604020202020204" pitchFamily="34" charset="0"/>
                <a:cs typeface="Arial" panose="020B0604020202020204" pitchFamily="34" charset="0"/>
              </a:rPr>
              <a:t>(s)</a:t>
            </a:r>
            <a:r>
              <a:rPr lang="en-US" altLang="en-US" sz="2000" b="1" dirty="0">
                <a:solidFill>
                  <a:srgbClr val="C00000"/>
                </a:solidFill>
                <a:latin typeface="Arial" panose="020B0604020202020204" pitchFamily="34" charset="0"/>
                <a:cs typeface="Arial" panose="020B0604020202020204" pitchFamily="34" charset="0"/>
              </a:rPr>
              <a:t>:  </a:t>
            </a:r>
          </a:p>
          <a:p>
            <a:pPr marL="0" indent="0">
              <a:lnSpc>
                <a:spcPct val="150000"/>
              </a:lnSpc>
              <a:buNone/>
            </a:pPr>
            <a:r>
              <a:rPr lang="en-US" sz="2000" b="1"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Don’t go to </a:t>
            </a:r>
            <a:r>
              <a:rPr lang="vi-VN" sz="2000" dirty="0">
                <a:latin typeface="Arial" panose="020B0604020202020204" pitchFamily="34" charset="0"/>
                <a:cs typeface="Arial" panose="020B0604020202020204" pitchFamily="34" charset="0"/>
              </a:rPr>
              <a:t>Vũng Tàu or Đà Lạt for the coming holiday. You </a:t>
            </a:r>
            <a:r>
              <a:rPr lang="en-US" sz="2000" dirty="0">
                <a:latin typeface="Arial" panose="020B0604020202020204" pitchFamily="34" charset="0"/>
                <a:cs typeface="Arial" panose="020B0604020202020204" pitchFamily="34" charset="0"/>
              </a:rPr>
              <a:t>w</a:t>
            </a:r>
            <a:r>
              <a:rPr lang="vi-VN" sz="2000" dirty="0">
                <a:latin typeface="Arial" panose="020B0604020202020204" pitchFamily="34" charset="0"/>
                <a:cs typeface="Arial" panose="020B0604020202020204" pitchFamily="34" charset="0"/>
              </a:rPr>
              <a:t>ill</a:t>
            </a:r>
            <a:r>
              <a:rPr lang="en-US" sz="2000" dirty="0">
                <a:latin typeface="Arial" panose="020B0604020202020204" pitchFamily="34" charset="0"/>
                <a:cs typeface="Arial" panose="020B0604020202020204" pitchFamily="34" charset="0"/>
              </a:rPr>
              <a:t> need another holiday after that holiday.</a:t>
            </a:r>
            <a:endParaRPr lang="en-CA" altLang="en-US" sz="2000" dirty="0">
              <a:latin typeface="Arial" panose="020B0604020202020204" pitchFamily="34" charset="0"/>
              <a:cs typeface="Arial" panose="020B0604020202020204" pitchFamily="34" charset="0"/>
            </a:endParaRPr>
          </a:p>
          <a:p>
            <a:pPr marL="0" indent="0">
              <a:lnSpc>
                <a:spcPct val="150000"/>
              </a:lnSpc>
              <a:buNone/>
            </a:pPr>
            <a:r>
              <a:rPr lang="en-US" altLang="en-US" sz="2000" b="1" dirty="0">
                <a:solidFill>
                  <a:srgbClr val="C00000"/>
                </a:solidFill>
                <a:latin typeface="Arial" panose="020B0604020202020204" pitchFamily="34" charset="0"/>
                <a:cs typeface="Arial" panose="020B0604020202020204" pitchFamily="34" charset="0"/>
              </a:rPr>
              <a:t>Assumption</a:t>
            </a:r>
            <a:r>
              <a:rPr lang="vi-VN" altLang="en-US" sz="2000" b="1" dirty="0">
                <a:solidFill>
                  <a:srgbClr val="C00000"/>
                </a:solidFill>
                <a:latin typeface="Arial" panose="020B0604020202020204" pitchFamily="34" charset="0"/>
                <a:cs typeface="Arial" panose="020B0604020202020204" pitchFamily="34" charset="0"/>
              </a:rPr>
              <a:t>(s)</a:t>
            </a:r>
            <a:r>
              <a:rPr lang="en-US" altLang="en-US" sz="2000" b="1" dirty="0">
                <a:solidFill>
                  <a:srgbClr val="C00000"/>
                </a:solidFill>
                <a:latin typeface="Arial" panose="020B0604020202020204" pitchFamily="34" charset="0"/>
                <a:cs typeface="Arial" panose="020B0604020202020204" pitchFamily="34" charset="0"/>
              </a:rPr>
              <a:t>:  </a:t>
            </a:r>
          </a:p>
          <a:p>
            <a:pPr marL="0" indent="0">
              <a:lnSpc>
                <a:spcPct val="150000"/>
              </a:lnSpc>
              <a:buNone/>
            </a:pPr>
            <a:r>
              <a:rPr lang="en-US" altLang="en-US" sz="2000" b="1" dirty="0">
                <a:latin typeface="Arial" panose="020B0604020202020204" pitchFamily="34" charset="0"/>
                <a:cs typeface="Arial" panose="020B0604020202020204" pitchFamily="34" charset="0"/>
              </a:rPr>
              <a:t>3. </a:t>
            </a:r>
            <a:r>
              <a:rPr lang="vi-VN" altLang="en-US" sz="2000" dirty="0">
                <a:latin typeface="Arial" panose="020B0604020202020204" pitchFamily="34" charset="0"/>
                <a:cs typeface="Arial" panose="020B0604020202020204" pitchFamily="34" charset="0"/>
              </a:rPr>
              <a:t>Sneaky c</a:t>
            </a:r>
            <a:r>
              <a:rPr lang="en-US" altLang="en-US" sz="2000" dirty="0" err="1">
                <a:latin typeface="Arial" panose="020B0604020202020204" pitchFamily="34" charset="0"/>
                <a:cs typeface="Arial" panose="020B0604020202020204" pitchFamily="34" charset="0"/>
              </a:rPr>
              <a:t>ouldn’t</a:t>
            </a:r>
            <a:r>
              <a:rPr lang="vi-VN" altLang="en-US" sz="2000"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have checked attendance in Week 2 sheet. He texted me from Zero Coffee when we were studying Critical Thinking in class. </a:t>
            </a:r>
          </a:p>
          <a:p>
            <a:pPr marL="0" indent="0">
              <a:lnSpc>
                <a:spcPct val="150000"/>
              </a:lnSpc>
              <a:buNone/>
            </a:pPr>
            <a:r>
              <a:rPr lang="en-US" altLang="en-US" sz="2000" b="1" dirty="0">
                <a:solidFill>
                  <a:srgbClr val="C00000"/>
                </a:solidFill>
                <a:latin typeface="Arial" panose="020B0604020202020204" pitchFamily="34" charset="0"/>
                <a:cs typeface="Arial" panose="020B0604020202020204" pitchFamily="34" charset="0"/>
              </a:rPr>
              <a:t>Assumption</a:t>
            </a:r>
            <a:r>
              <a:rPr lang="vi-VN" altLang="en-US" sz="2000" b="1" dirty="0">
                <a:solidFill>
                  <a:srgbClr val="C00000"/>
                </a:solidFill>
                <a:latin typeface="Arial" panose="020B0604020202020204" pitchFamily="34" charset="0"/>
                <a:cs typeface="Arial" panose="020B0604020202020204" pitchFamily="34" charset="0"/>
              </a:rPr>
              <a:t>(s)</a:t>
            </a:r>
            <a:r>
              <a:rPr lang="en-US" altLang="en-US" sz="2000" b="1" dirty="0">
                <a:solidFill>
                  <a:srgbClr val="C00000"/>
                </a:solidFill>
                <a:latin typeface="Arial" panose="020B0604020202020204" pitchFamily="34" charset="0"/>
                <a:cs typeface="Arial" panose="020B0604020202020204" pitchFamily="34" charset="0"/>
              </a:rPr>
              <a:t>:  </a:t>
            </a:r>
          </a:p>
          <a:p>
            <a:pPr marL="0" indent="0">
              <a:lnSpc>
                <a:spcPct val="150000"/>
              </a:lnSpc>
              <a:buNone/>
            </a:pPr>
            <a:r>
              <a:rPr lang="en-US" altLang="en-US" sz="2000" b="1" dirty="0">
                <a:latin typeface="Arial" panose="020B0604020202020204" pitchFamily="34" charset="0"/>
                <a:cs typeface="Arial" panose="020B0604020202020204" pitchFamily="34" charset="0"/>
              </a:rPr>
              <a:t>4. </a:t>
            </a:r>
            <a:r>
              <a:rPr lang="en-US" altLang="en-US" sz="2000" dirty="0">
                <a:latin typeface="Arial" panose="020B0604020202020204" pitchFamily="34" charset="0"/>
                <a:cs typeface="Arial" panose="020B0604020202020204" pitchFamily="34" charset="0"/>
              </a:rPr>
              <a:t>There are 90 students in our class. So there will be 11+ groups.  </a:t>
            </a:r>
          </a:p>
          <a:p>
            <a:pPr marL="0" indent="0">
              <a:lnSpc>
                <a:spcPct val="150000"/>
              </a:lnSpc>
              <a:buNone/>
            </a:pPr>
            <a:r>
              <a:rPr lang="en-US" altLang="en-US" sz="2000" b="1" dirty="0">
                <a:solidFill>
                  <a:srgbClr val="C00000"/>
                </a:solidFill>
                <a:latin typeface="Arial" panose="020B0604020202020204" pitchFamily="34" charset="0"/>
                <a:cs typeface="Arial" panose="020B0604020202020204" pitchFamily="34" charset="0"/>
              </a:rPr>
              <a:t>Assumption</a:t>
            </a:r>
            <a:r>
              <a:rPr lang="vi-VN" altLang="en-US" sz="2000" b="1" dirty="0">
                <a:solidFill>
                  <a:srgbClr val="C00000"/>
                </a:solidFill>
                <a:latin typeface="Arial" panose="020B0604020202020204" pitchFamily="34" charset="0"/>
                <a:cs typeface="Arial" panose="020B0604020202020204" pitchFamily="34" charset="0"/>
              </a:rPr>
              <a:t>(s)</a:t>
            </a:r>
            <a:r>
              <a:rPr lang="en-US" altLang="en-US" sz="2000" b="1" dirty="0">
                <a:solidFill>
                  <a:srgbClr val="C00000"/>
                </a:solidFill>
                <a:latin typeface="Arial" panose="020B0604020202020204" pitchFamily="34" charset="0"/>
                <a:cs typeface="Arial" panose="020B0604020202020204" pitchFamily="34" charset="0"/>
              </a:rPr>
              <a:t>: </a:t>
            </a:r>
          </a:p>
          <a:p>
            <a:pPr marL="0" indent="0">
              <a:lnSpc>
                <a:spcPct val="150000"/>
              </a:lnSpc>
              <a:buNone/>
            </a:pPr>
            <a:endParaRPr lang="en-US" altLang="en-US" sz="2400" dirty="0"/>
          </a:p>
        </p:txBody>
      </p:sp>
      <p:sp>
        <p:nvSpPr>
          <p:cNvPr id="43011" name="Rectangle 2"/>
          <p:cNvSpPr>
            <a:spLocks/>
          </p:cNvSpPr>
          <p:nvPr/>
        </p:nvSpPr>
        <p:spPr bwMode="auto">
          <a:xfrm>
            <a:off x="1660322" y="117941"/>
            <a:ext cx="8686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0"/>
              </a:spcBef>
              <a:buClrTx/>
              <a:buSzTx/>
              <a:buFontTx/>
              <a:buNone/>
            </a:pPr>
            <a:r>
              <a:rPr lang="en-US" altLang="en-US" dirty="0">
                <a:solidFill>
                  <a:schemeClr val="tx1"/>
                </a:solidFill>
                <a:latin typeface="Franklin Gothic Medium" pitchFamily="34" charset="0"/>
              </a:rPr>
              <a:t>Task 1: Find the assumptions</a:t>
            </a:r>
          </a:p>
        </p:txBody>
      </p:sp>
    </p:spTree>
    <p:extLst>
      <p:ext uri="{BB962C8B-B14F-4D97-AF65-F5344CB8AC3E}">
        <p14:creationId xmlns:p14="http://schemas.microsoft.com/office/powerpoint/2010/main" val="3015415583"/>
      </p:ext>
    </p:extLst>
  </p:cSld>
  <p:clrMapOvr>
    <a:masterClrMapping/>
  </p:clrMapOvr>
  <p:transition spd="med">
    <p:diamon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bwMode="auto">
          <a:xfrm>
            <a:off x="1752600" y="2667000"/>
            <a:ext cx="8686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b="1" cap="none" dirty="0">
                <a:effectLst/>
              </a:rPr>
              <a:t>4. WHAT IS NOT AN ARGUMENT?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bwMode="auto">
          <a:xfrm>
            <a:off x="1752600" y="320710"/>
            <a:ext cx="86868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200" b="1" dirty="0">
                <a:latin typeface="Arial" panose="020B0604020202020204" pitchFamily="34" charset="0"/>
                <a:cs typeface="Arial" panose="020B0604020202020204" pitchFamily="34" charset="0"/>
              </a:rPr>
              <a:t>Let’s consider these texts.</a:t>
            </a:r>
          </a:p>
        </p:txBody>
      </p:sp>
      <p:sp>
        <p:nvSpPr>
          <p:cNvPr id="57347" name="Rectangle 3"/>
          <p:cNvSpPr>
            <a:spLocks noGrp="1"/>
          </p:cNvSpPr>
          <p:nvPr>
            <p:ph type="body" idx="4294967295"/>
          </p:nvPr>
        </p:nvSpPr>
        <p:spPr>
          <a:xfrm>
            <a:off x="353367" y="1038331"/>
            <a:ext cx="11485266" cy="5498959"/>
          </a:xfrm>
        </p:spPr>
        <p:txBody>
          <a:bodyPr>
            <a:normAutofit fontScale="92500" lnSpcReduction="20000"/>
          </a:bodyPr>
          <a:lstStyle/>
          <a:p>
            <a:pPr marL="609600" indent="-609600">
              <a:lnSpc>
                <a:spcPct val="150000"/>
              </a:lnSpc>
              <a:buFont typeface="Wingdings 2" pitchFamily="18" charset="2"/>
              <a:buAutoNum type="arabicPeriod"/>
            </a:pPr>
            <a:r>
              <a:rPr lang="en-US" altLang="en-US" dirty="0">
                <a:latin typeface="Arial" panose="020B0604020202020204" pitchFamily="34" charset="0"/>
                <a:cs typeface="Arial" panose="020B0604020202020204" pitchFamily="34" charset="0"/>
              </a:rPr>
              <a:t>There was a big storm last night. Hundreds of houses were destroyed and 20 people were killed. </a:t>
            </a:r>
          </a:p>
          <a:p>
            <a:pPr marL="609600" indent="-609600">
              <a:lnSpc>
                <a:spcPct val="150000"/>
              </a:lnSpc>
              <a:buFont typeface="Wingdings 2" pitchFamily="18" charset="2"/>
              <a:buAutoNum type="arabicPeriod"/>
            </a:pPr>
            <a:r>
              <a:rPr lang="en-US" altLang="en-US" dirty="0">
                <a:latin typeface="Arial" panose="020B0604020202020204" pitchFamily="34" charset="0"/>
                <a:cs typeface="Arial" panose="020B0604020202020204" pitchFamily="34" charset="0"/>
              </a:rPr>
              <a:t>The world economy will recover drastically at the end of this year. </a:t>
            </a:r>
          </a:p>
          <a:p>
            <a:pPr marL="609600" indent="-609600">
              <a:lnSpc>
                <a:spcPct val="150000"/>
              </a:lnSpc>
              <a:buFont typeface="Wingdings 2" pitchFamily="18" charset="2"/>
              <a:buAutoNum type="arabicPeriod"/>
            </a:pPr>
            <a:r>
              <a:rPr lang="en-US" altLang="en-US" dirty="0">
                <a:latin typeface="Arial" panose="020B0604020202020204" pitchFamily="34" charset="0"/>
                <a:cs typeface="Arial" panose="020B0604020202020204" pitchFamily="34" charset="0"/>
              </a:rPr>
              <a:t>If vaccines were more available, many countries would be in the new normality now.  </a:t>
            </a:r>
          </a:p>
          <a:p>
            <a:pPr marL="609600" indent="-609600">
              <a:lnSpc>
                <a:spcPct val="150000"/>
              </a:lnSpc>
              <a:buFont typeface="Wingdings 2" pitchFamily="18" charset="2"/>
              <a:buAutoNum type="arabicPeriod"/>
            </a:pPr>
            <a:r>
              <a:rPr lang="en-US" dirty="0">
                <a:latin typeface="Arial" panose="020B0604020202020204" pitchFamily="34" charset="0"/>
                <a:cs typeface="Arial" panose="020B0604020202020204" pitchFamily="34" charset="0"/>
              </a:rPr>
              <a:t>Europe is generally characterized by a temperate climate. For example, in most of Germany the climate is moderately continental, characterized by cold winters, with average daily temperatures around 0 °C (32 °F). </a:t>
            </a:r>
          </a:p>
          <a:p>
            <a:pPr marL="609600" indent="-609600">
              <a:lnSpc>
                <a:spcPct val="150000"/>
              </a:lnSpc>
              <a:buFont typeface="Wingdings 2" pitchFamily="18" charset="2"/>
              <a:buAutoNum type="arabicPeriod"/>
            </a:pPr>
            <a:r>
              <a:rPr lang="en-US" altLang="en-US" dirty="0">
                <a:latin typeface="Arial" panose="020B0604020202020204" pitchFamily="34" charset="0"/>
                <a:cs typeface="Arial" panose="020B0604020202020204" pitchFamily="34" charset="0"/>
              </a:rPr>
              <a:t>I ate because I was hungry.   </a:t>
            </a:r>
          </a:p>
        </p:txBody>
      </p:sp>
    </p:spTree>
  </p:cSld>
  <p:clrMapOvr>
    <a:masterClrMapping/>
  </p:clrMapOvr>
  <p:transition spd="med">
    <p:diamon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idx="4294967295"/>
          </p:nvPr>
        </p:nvSpPr>
        <p:spPr bwMode="auto">
          <a:xfrm>
            <a:off x="838200" y="324933"/>
            <a:ext cx="10515600" cy="76029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cap="none" dirty="0">
                <a:effectLst/>
                <a:latin typeface="Arial" panose="020B0604020202020204" pitchFamily="34" charset="0"/>
                <a:cs typeface="Arial" panose="020B0604020202020204" pitchFamily="34" charset="0"/>
              </a:rPr>
              <a:t>What is not an argument?</a:t>
            </a:r>
          </a:p>
        </p:txBody>
      </p:sp>
      <p:sp>
        <p:nvSpPr>
          <p:cNvPr id="58371" name="Rectangle 3"/>
          <p:cNvSpPr>
            <a:spLocks noGrp="1"/>
          </p:cNvSpPr>
          <p:nvPr>
            <p:ph type="body" idx="4294967295"/>
          </p:nvPr>
        </p:nvSpPr>
        <p:spPr>
          <a:xfrm>
            <a:off x="767862" y="1574416"/>
            <a:ext cx="10515600" cy="4351338"/>
          </a:xfrm>
        </p:spPr>
        <p:txBody>
          <a:bodyPr/>
          <a:lstStyle/>
          <a:p>
            <a:pPr marL="609600" indent="-609600">
              <a:lnSpc>
                <a:spcPct val="150000"/>
              </a:lnSpc>
              <a:buFont typeface="Wingdings 2" pitchFamily="18" charset="2"/>
              <a:buAutoNum type="arabicPeriod"/>
            </a:pPr>
            <a:r>
              <a:rPr lang="en-US" altLang="en-US" dirty="0">
                <a:latin typeface="Arial" panose="020B0604020202020204" pitchFamily="34" charset="0"/>
                <a:cs typeface="Arial" panose="020B0604020202020204" pitchFamily="34" charset="0"/>
              </a:rPr>
              <a:t>Reports</a:t>
            </a:r>
          </a:p>
          <a:p>
            <a:pPr marL="609600" indent="-609600">
              <a:lnSpc>
                <a:spcPct val="150000"/>
              </a:lnSpc>
              <a:buFont typeface="Wingdings 2" pitchFamily="18" charset="2"/>
              <a:buAutoNum type="arabicPeriod"/>
            </a:pPr>
            <a:r>
              <a:rPr lang="en-US" altLang="en-US" dirty="0">
                <a:latin typeface="Arial" panose="020B0604020202020204" pitchFamily="34" charset="0"/>
                <a:cs typeface="Arial" panose="020B0604020202020204" pitchFamily="34" charset="0"/>
              </a:rPr>
              <a:t>Unsupported assertions</a:t>
            </a:r>
          </a:p>
          <a:p>
            <a:pPr marL="609600" indent="-609600">
              <a:lnSpc>
                <a:spcPct val="150000"/>
              </a:lnSpc>
              <a:buFont typeface="Wingdings 2" pitchFamily="18" charset="2"/>
              <a:buAutoNum type="arabicPeriod"/>
            </a:pPr>
            <a:r>
              <a:rPr lang="en-US" altLang="en-US" dirty="0">
                <a:latin typeface="Arial" panose="020B0604020202020204" pitchFamily="34" charset="0"/>
                <a:cs typeface="Arial" panose="020B0604020202020204" pitchFamily="34" charset="0"/>
              </a:rPr>
              <a:t>Conditional sentences</a:t>
            </a:r>
          </a:p>
          <a:p>
            <a:pPr marL="609600" indent="-609600">
              <a:lnSpc>
                <a:spcPct val="150000"/>
              </a:lnSpc>
              <a:buFont typeface="Wingdings 2" pitchFamily="18" charset="2"/>
              <a:buAutoNum type="arabicPeriod"/>
            </a:pPr>
            <a:r>
              <a:rPr lang="en-US" altLang="en-US" dirty="0">
                <a:latin typeface="Arial" panose="020B0604020202020204" pitchFamily="34" charset="0"/>
                <a:cs typeface="Arial" panose="020B0604020202020204" pitchFamily="34" charset="0"/>
              </a:rPr>
              <a:t>Illustrations</a:t>
            </a:r>
          </a:p>
          <a:p>
            <a:pPr marL="609600" indent="-609600">
              <a:lnSpc>
                <a:spcPct val="150000"/>
              </a:lnSpc>
              <a:buFont typeface="Wingdings 2" pitchFamily="18" charset="2"/>
              <a:buAutoNum type="arabicPeriod"/>
            </a:pPr>
            <a:r>
              <a:rPr lang="en-US" altLang="en-US" dirty="0">
                <a:latin typeface="Arial" panose="020B0604020202020204" pitchFamily="34" charset="0"/>
                <a:cs typeface="Arial" panose="020B0604020202020204" pitchFamily="34" charset="0"/>
              </a:rPr>
              <a:t>Explanations</a:t>
            </a:r>
          </a:p>
          <a:p>
            <a:pPr marL="609600" indent="-609600">
              <a:buFont typeface="Wingdings 2" pitchFamily="18" charset="2"/>
              <a:buAutoNum type="arabicPeriod"/>
            </a:pPr>
            <a:endParaRPr lang="en-US" altLang="en-US" dirty="0"/>
          </a:p>
        </p:txBody>
      </p:sp>
    </p:spTree>
  </p:cSld>
  <p:clrMapOvr>
    <a:masterClrMapping/>
  </p:clrMapOvr>
  <p:transition spd="med">
    <p:diamon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90179" y="6057377"/>
            <a:ext cx="8991600" cy="646331"/>
          </a:xfrm>
          <a:prstGeom prst="rect">
            <a:avLst/>
          </a:prstGeom>
          <a:noFill/>
        </p:spPr>
        <p:txBody>
          <a:bodyPr wrap="square" rtlCol="0">
            <a:spAutoFit/>
          </a:bodyPr>
          <a:lstStyle/>
          <a:p>
            <a:pPr algn="ctr"/>
            <a:r>
              <a:rPr lang="en-US" sz="3600" b="1" dirty="0">
                <a:solidFill>
                  <a:srgbClr val="FF0000"/>
                </a:solidFill>
              </a:rPr>
              <a:t>Nope, it’s a conditional sentence/hypothesis</a:t>
            </a:r>
            <a:r>
              <a:rPr lang="vi-VN" sz="3600" b="1" dirty="0">
                <a:solidFill>
                  <a:srgbClr val="FF0000"/>
                </a:solidFill>
              </a:rPr>
              <a:t>.</a:t>
            </a:r>
            <a:endParaRPr lang="en-US" sz="3600" b="1" dirty="0">
              <a:solidFill>
                <a:srgbClr val="FF0000"/>
              </a:solidFill>
            </a:endParaRPr>
          </a:p>
        </p:txBody>
      </p:sp>
      <p:sp>
        <p:nvSpPr>
          <p:cNvPr id="11" name="TextBox 10">
            <a:extLst>
              <a:ext uri="{FF2B5EF4-FFF2-40B4-BE49-F238E27FC236}">
                <a16:creationId xmlns:a16="http://schemas.microsoft.com/office/drawing/2014/main" id="{D78461C2-06CF-4A1C-B98B-B201D048B932}"/>
              </a:ext>
            </a:extLst>
          </p:cNvPr>
          <p:cNvSpPr txBox="1"/>
          <p:nvPr/>
        </p:nvSpPr>
        <p:spPr>
          <a:xfrm>
            <a:off x="3151772" y="261686"/>
            <a:ext cx="5460337" cy="523220"/>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Your turn: Is it an argument?</a:t>
            </a:r>
          </a:p>
        </p:txBody>
      </p:sp>
      <p:pic>
        <p:nvPicPr>
          <p:cNvPr id="3" name="Picture 2">
            <a:extLst>
              <a:ext uri="{FF2B5EF4-FFF2-40B4-BE49-F238E27FC236}">
                <a16:creationId xmlns:a16="http://schemas.microsoft.com/office/drawing/2014/main" id="{8D6D3A5D-BA57-483E-87C5-225EA5D715D4}"/>
              </a:ext>
            </a:extLst>
          </p:cNvPr>
          <p:cNvPicPr>
            <a:picLocks noChangeAspect="1"/>
          </p:cNvPicPr>
          <p:nvPr/>
        </p:nvPicPr>
        <p:blipFill>
          <a:blip r:embed="rId2"/>
          <a:stretch>
            <a:fillRect/>
          </a:stretch>
        </p:blipFill>
        <p:spPr>
          <a:xfrm>
            <a:off x="3711072" y="1276141"/>
            <a:ext cx="4341739" cy="4593070"/>
          </a:xfrm>
          <a:prstGeom prst="rect">
            <a:avLst/>
          </a:prstGeom>
        </p:spPr>
      </p:pic>
    </p:spTree>
    <p:extLst>
      <p:ext uri="{BB962C8B-B14F-4D97-AF65-F5344CB8AC3E}">
        <p14:creationId xmlns:p14="http://schemas.microsoft.com/office/powerpoint/2010/main" val="14616611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90179" y="6057377"/>
            <a:ext cx="8991600" cy="646331"/>
          </a:xfrm>
          <a:prstGeom prst="rect">
            <a:avLst/>
          </a:prstGeom>
          <a:noFill/>
        </p:spPr>
        <p:txBody>
          <a:bodyPr wrap="square" rtlCol="0">
            <a:spAutoFit/>
          </a:bodyPr>
          <a:lstStyle/>
          <a:p>
            <a:pPr algn="ctr"/>
            <a:r>
              <a:rPr lang="en-US" sz="3600" b="1" dirty="0">
                <a:solidFill>
                  <a:srgbClr val="FF0000"/>
                </a:solidFill>
              </a:rPr>
              <a:t>Nope, it’s an unsupported assertion</a:t>
            </a:r>
            <a:r>
              <a:rPr lang="vi-VN" sz="3600" b="1" dirty="0">
                <a:solidFill>
                  <a:srgbClr val="FF0000"/>
                </a:solidFill>
              </a:rPr>
              <a:t>.</a:t>
            </a:r>
            <a:endParaRPr lang="en-US" sz="3600" b="1" dirty="0">
              <a:solidFill>
                <a:srgbClr val="FF0000"/>
              </a:solidFill>
            </a:endParaRPr>
          </a:p>
        </p:txBody>
      </p:sp>
      <p:sp>
        <p:nvSpPr>
          <p:cNvPr id="11" name="TextBox 10">
            <a:extLst>
              <a:ext uri="{FF2B5EF4-FFF2-40B4-BE49-F238E27FC236}">
                <a16:creationId xmlns:a16="http://schemas.microsoft.com/office/drawing/2014/main" id="{D78461C2-06CF-4A1C-B98B-B201D048B932}"/>
              </a:ext>
            </a:extLst>
          </p:cNvPr>
          <p:cNvSpPr txBox="1"/>
          <p:nvPr/>
        </p:nvSpPr>
        <p:spPr>
          <a:xfrm>
            <a:off x="3151772" y="261686"/>
            <a:ext cx="5460337" cy="523220"/>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Your turn: Is it an argument?</a:t>
            </a:r>
          </a:p>
        </p:txBody>
      </p:sp>
      <p:pic>
        <p:nvPicPr>
          <p:cNvPr id="4" name="Picture 3">
            <a:extLst>
              <a:ext uri="{FF2B5EF4-FFF2-40B4-BE49-F238E27FC236}">
                <a16:creationId xmlns:a16="http://schemas.microsoft.com/office/drawing/2014/main" id="{8ABB52A6-5080-49F0-884A-77C8C76B0585}"/>
              </a:ext>
            </a:extLst>
          </p:cNvPr>
          <p:cNvPicPr>
            <a:picLocks noChangeAspect="1"/>
          </p:cNvPicPr>
          <p:nvPr/>
        </p:nvPicPr>
        <p:blipFill>
          <a:blip r:embed="rId2"/>
          <a:stretch>
            <a:fillRect/>
          </a:stretch>
        </p:blipFill>
        <p:spPr>
          <a:xfrm>
            <a:off x="3989195" y="1103018"/>
            <a:ext cx="3345096" cy="4954359"/>
          </a:xfrm>
          <a:prstGeom prst="rect">
            <a:avLst/>
          </a:prstGeom>
        </p:spPr>
      </p:pic>
    </p:spTree>
    <p:extLst>
      <p:ext uri="{BB962C8B-B14F-4D97-AF65-F5344CB8AC3E}">
        <p14:creationId xmlns:p14="http://schemas.microsoft.com/office/powerpoint/2010/main" val="34860667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86139" y="6211668"/>
            <a:ext cx="8991600" cy="646331"/>
          </a:xfrm>
          <a:prstGeom prst="rect">
            <a:avLst/>
          </a:prstGeom>
          <a:noFill/>
        </p:spPr>
        <p:txBody>
          <a:bodyPr wrap="square" rtlCol="0">
            <a:spAutoFit/>
          </a:bodyPr>
          <a:lstStyle/>
          <a:p>
            <a:pPr algn="ctr"/>
            <a:r>
              <a:rPr lang="en-US" sz="3600" b="1" dirty="0">
                <a:solidFill>
                  <a:srgbClr val="FF0000"/>
                </a:solidFill>
              </a:rPr>
              <a:t>Nope, it’s a report</a:t>
            </a:r>
            <a:r>
              <a:rPr lang="vi-VN" sz="3600" b="1" dirty="0">
                <a:solidFill>
                  <a:srgbClr val="FF0000"/>
                </a:solidFill>
              </a:rPr>
              <a:t>.</a:t>
            </a:r>
            <a:endParaRPr lang="en-US" sz="3600" b="1" dirty="0">
              <a:solidFill>
                <a:srgbClr val="FF0000"/>
              </a:solidFill>
            </a:endParaRPr>
          </a:p>
        </p:txBody>
      </p:sp>
      <p:sp>
        <p:nvSpPr>
          <p:cNvPr id="11" name="TextBox 10">
            <a:extLst>
              <a:ext uri="{FF2B5EF4-FFF2-40B4-BE49-F238E27FC236}">
                <a16:creationId xmlns:a16="http://schemas.microsoft.com/office/drawing/2014/main" id="{D78461C2-06CF-4A1C-B98B-B201D048B932}"/>
              </a:ext>
            </a:extLst>
          </p:cNvPr>
          <p:cNvSpPr txBox="1"/>
          <p:nvPr/>
        </p:nvSpPr>
        <p:spPr>
          <a:xfrm>
            <a:off x="3365830" y="95320"/>
            <a:ext cx="5460337" cy="523220"/>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Your turn: Is it an argument?</a:t>
            </a:r>
          </a:p>
        </p:txBody>
      </p:sp>
      <p:pic>
        <p:nvPicPr>
          <p:cNvPr id="3" name="Picture 2">
            <a:extLst>
              <a:ext uri="{FF2B5EF4-FFF2-40B4-BE49-F238E27FC236}">
                <a16:creationId xmlns:a16="http://schemas.microsoft.com/office/drawing/2014/main" id="{7156A036-4F26-D934-1805-BF09A3298AC5}"/>
              </a:ext>
            </a:extLst>
          </p:cNvPr>
          <p:cNvPicPr>
            <a:picLocks noChangeAspect="1"/>
          </p:cNvPicPr>
          <p:nvPr/>
        </p:nvPicPr>
        <p:blipFill rotWithShape="1">
          <a:blip r:embed="rId3"/>
          <a:srcRect b="19123"/>
          <a:stretch/>
        </p:blipFill>
        <p:spPr>
          <a:xfrm>
            <a:off x="1749468" y="701723"/>
            <a:ext cx="8868427" cy="5454554"/>
          </a:xfrm>
          <a:prstGeom prst="rect">
            <a:avLst/>
          </a:prstGeom>
        </p:spPr>
      </p:pic>
      <p:sp>
        <p:nvSpPr>
          <p:cNvPr id="4" name="TextBox 3">
            <a:extLst>
              <a:ext uri="{FF2B5EF4-FFF2-40B4-BE49-F238E27FC236}">
                <a16:creationId xmlns:a16="http://schemas.microsoft.com/office/drawing/2014/main" id="{39FA073B-23BF-75F9-8E99-076FD947F527}"/>
              </a:ext>
            </a:extLst>
          </p:cNvPr>
          <p:cNvSpPr txBox="1"/>
          <p:nvPr/>
        </p:nvSpPr>
        <p:spPr>
          <a:xfrm>
            <a:off x="2648360" y="5529943"/>
            <a:ext cx="7794172" cy="626334"/>
          </a:xfrm>
          <a:prstGeom prst="rect">
            <a:avLst/>
          </a:prstGeom>
          <a:noFill/>
          <a:ln w="44450">
            <a:solidFill>
              <a:srgbClr val="C00000">
                <a:alpha val="99000"/>
              </a:srgbClr>
            </a:solidFill>
          </a:ln>
        </p:spPr>
        <p:txBody>
          <a:bodyPr wrap="square" rtlCol="0">
            <a:spAutoFit/>
          </a:bodyPr>
          <a:lstStyle/>
          <a:p>
            <a:endParaRPr lang="en-US" dirty="0"/>
          </a:p>
        </p:txBody>
      </p:sp>
    </p:spTree>
    <p:extLst>
      <p:ext uri="{BB962C8B-B14F-4D97-AF65-F5344CB8AC3E}">
        <p14:creationId xmlns:p14="http://schemas.microsoft.com/office/powerpoint/2010/main" val="5238921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16637" y="6194658"/>
            <a:ext cx="8991600" cy="646331"/>
          </a:xfrm>
          <a:prstGeom prst="rect">
            <a:avLst/>
          </a:prstGeom>
          <a:noFill/>
        </p:spPr>
        <p:txBody>
          <a:bodyPr wrap="square" rtlCol="0">
            <a:spAutoFit/>
          </a:bodyPr>
          <a:lstStyle/>
          <a:p>
            <a:pPr algn="ctr"/>
            <a:r>
              <a:rPr lang="en-US" sz="3600" b="1" dirty="0">
                <a:solidFill>
                  <a:srgbClr val="FF0000"/>
                </a:solidFill>
              </a:rPr>
              <a:t>Yep, it’s an argument</a:t>
            </a:r>
            <a:r>
              <a:rPr lang="vi-VN" sz="3600" b="1" dirty="0">
                <a:solidFill>
                  <a:srgbClr val="FF0000"/>
                </a:solidFill>
              </a:rPr>
              <a:t>.</a:t>
            </a:r>
            <a:endParaRPr lang="en-US" sz="3600" b="1" dirty="0">
              <a:solidFill>
                <a:srgbClr val="FF0000"/>
              </a:solidFill>
            </a:endParaRPr>
          </a:p>
        </p:txBody>
      </p:sp>
      <p:sp>
        <p:nvSpPr>
          <p:cNvPr id="11" name="TextBox 10">
            <a:extLst>
              <a:ext uri="{FF2B5EF4-FFF2-40B4-BE49-F238E27FC236}">
                <a16:creationId xmlns:a16="http://schemas.microsoft.com/office/drawing/2014/main" id="{D78461C2-06CF-4A1C-B98B-B201D048B932}"/>
              </a:ext>
            </a:extLst>
          </p:cNvPr>
          <p:cNvSpPr txBox="1"/>
          <p:nvPr/>
        </p:nvSpPr>
        <p:spPr>
          <a:xfrm>
            <a:off x="3151772" y="261686"/>
            <a:ext cx="5460337" cy="523220"/>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Your turn: Is it an argument?</a:t>
            </a:r>
          </a:p>
        </p:txBody>
      </p:sp>
      <p:pic>
        <p:nvPicPr>
          <p:cNvPr id="7" name="Picture 6">
            <a:extLst>
              <a:ext uri="{FF2B5EF4-FFF2-40B4-BE49-F238E27FC236}">
                <a16:creationId xmlns:a16="http://schemas.microsoft.com/office/drawing/2014/main" id="{D7FCB786-ED5A-454E-B2AC-E4EA61A93885}"/>
              </a:ext>
            </a:extLst>
          </p:cNvPr>
          <p:cNvPicPr>
            <a:picLocks noChangeAspect="1"/>
          </p:cNvPicPr>
          <p:nvPr/>
        </p:nvPicPr>
        <p:blipFill>
          <a:blip r:embed="rId3"/>
          <a:stretch>
            <a:fillRect/>
          </a:stretch>
        </p:blipFill>
        <p:spPr>
          <a:xfrm>
            <a:off x="3921931" y="958346"/>
            <a:ext cx="3978306" cy="5079882"/>
          </a:xfrm>
          <a:prstGeom prst="rect">
            <a:avLst/>
          </a:prstGeom>
        </p:spPr>
      </p:pic>
      <p:sp>
        <p:nvSpPr>
          <p:cNvPr id="10" name="Rectangle 9">
            <a:extLst>
              <a:ext uri="{FF2B5EF4-FFF2-40B4-BE49-F238E27FC236}">
                <a16:creationId xmlns:a16="http://schemas.microsoft.com/office/drawing/2014/main" id="{A47193CF-6078-4FA7-8641-07CBB7376BA9}"/>
              </a:ext>
            </a:extLst>
          </p:cNvPr>
          <p:cNvSpPr/>
          <p:nvPr/>
        </p:nvSpPr>
        <p:spPr>
          <a:xfrm>
            <a:off x="4213333" y="4627701"/>
            <a:ext cx="3386295" cy="10249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7109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DD57B069-148F-4B62-BED2-B9750F96F619}" type="slidenum">
              <a:rPr lang="en-US" smtClean="0"/>
              <a:pPr>
                <a:defRPr/>
              </a:pPr>
              <a:t>68</a:t>
            </a:fld>
            <a:endParaRPr lang="en-US"/>
          </a:p>
        </p:txBody>
      </p:sp>
      <p:sp>
        <p:nvSpPr>
          <p:cNvPr id="5" name="Title 1">
            <a:extLst>
              <a:ext uri="{FF2B5EF4-FFF2-40B4-BE49-F238E27FC236}">
                <a16:creationId xmlns:a16="http://schemas.microsoft.com/office/drawing/2014/main" id="{A37AB714-0AC3-493F-9904-3CBC1B581DB0}"/>
              </a:ext>
            </a:extLst>
          </p:cNvPr>
          <p:cNvSpPr txBox="1">
            <a:spLocks/>
          </p:cNvSpPr>
          <p:nvPr/>
        </p:nvSpPr>
        <p:spPr>
          <a:xfrm>
            <a:off x="3886200" y="152401"/>
            <a:ext cx="4419600" cy="701599"/>
          </a:xfrm>
          <a:prstGeom prst="rect">
            <a:avLst/>
          </a:prstGeom>
        </p:spPr>
        <p:txBody>
          <a:bodyP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D35B5E0-2839-4E89-A34B-4675514C4076}"/>
              </a:ext>
            </a:extLst>
          </p:cNvPr>
          <p:cNvPicPr>
            <a:picLocks noChangeAspect="1"/>
          </p:cNvPicPr>
          <p:nvPr/>
        </p:nvPicPr>
        <p:blipFill>
          <a:blip r:embed="rId2"/>
          <a:stretch>
            <a:fillRect/>
          </a:stretch>
        </p:blipFill>
        <p:spPr>
          <a:xfrm>
            <a:off x="3124200" y="1409700"/>
            <a:ext cx="5785322" cy="4038600"/>
          </a:xfrm>
          <a:prstGeom prst="rect">
            <a:avLst/>
          </a:prstGeom>
        </p:spPr>
      </p:pic>
      <p:sp>
        <p:nvSpPr>
          <p:cNvPr id="9" name="TextBox 8">
            <a:extLst>
              <a:ext uri="{FF2B5EF4-FFF2-40B4-BE49-F238E27FC236}">
                <a16:creationId xmlns:a16="http://schemas.microsoft.com/office/drawing/2014/main" id="{E36A1962-7D1A-4E61-9911-88927F353890}"/>
              </a:ext>
            </a:extLst>
          </p:cNvPr>
          <p:cNvSpPr txBox="1"/>
          <p:nvPr/>
        </p:nvSpPr>
        <p:spPr>
          <a:xfrm>
            <a:off x="3124200" y="978618"/>
            <a:ext cx="5785322" cy="533672"/>
          </a:xfrm>
          <a:prstGeom prst="rect">
            <a:avLst/>
          </a:prstGeom>
          <a:solidFill>
            <a:schemeClr val="accent5"/>
          </a:solidFill>
        </p:spPr>
        <p:txBody>
          <a:bodyPr wrap="square" rtlCol="0">
            <a:spAutoFit/>
          </a:bodyPr>
          <a:lstStyle/>
          <a:p>
            <a:pPr algn="ctr">
              <a:lnSpc>
                <a:spcPct val="130000"/>
              </a:lnSpc>
              <a:spcBef>
                <a:spcPts val="1200"/>
              </a:spcBef>
            </a:pPr>
            <a:r>
              <a:rPr lang="en-US" sz="2400" dirty="0">
                <a:solidFill>
                  <a:schemeClr val="bg1"/>
                </a:solidFill>
              </a:rPr>
              <a:t>I CAN’T UNDERSTAND YOUR ARGUMENT</a:t>
            </a:r>
          </a:p>
        </p:txBody>
      </p:sp>
      <p:sp>
        <p:nvSpPr>
          <p:cNvPr id="11" name="TextBox 10">
            <a:extLst>
              <a:ext uri="{FF2B5EF4-FFF2-40B4-BE49-F238E27FC236}">
                <a16:creationId xmlns:a16="http://schemas.microsoft.com/office/drawing/2014/main" id="{91747EB8-A27C-4C13-A6E3-66E5EF7758F3}"/>
              </a:ext>
            </a:extLst>
          </p:cNvPr>
          <p:cNvSpPr txBox="1"/>
          <p:nvPr/>
        </p:nvSpPr>
        <p:spPr>
          <a:xfrm>
            <a:off x="1550469" y="5947086"/>
            <a:ext cx="8991600" cy="646331"/>
          </a:xfrm>
          <a:prstGeom prst="rect">
            <a:avLst/>
          </a:prstGeom>
          <a:noFill/>
        </p:spPr>
        <p:txBody>
          <a:bodyPr wrap="square" rtlCol="0">
            <a:spAutoFit/>
          </a:bodyPr>
          <a:lstStyle/>
          <a:p>
            <a:pPr algn="ctr"/>
            <a:r>
              <a:rPr lang="en-US" sz="3600" b="1" dirty="0">
                <a:solidFill>
                  <a:srgbClr val="FF0000"/>
                </a:solidFill>
              </a:rPr>
              <a:t>Nope, it’s an explanation</a:t>
            </a:r>
            <a:r>
              <a:rPr lang="vi-VN" sz="3600" b="1" dirty="0">
                <a:solidFill>
                  <a:srgbClr val="FF0000"/>
                </a:solidFill>
              </a:rPr>
              <a:t>.</a:t>
            </a:r>
            <a:endParaRPr lang="en-US" sz="3600" b="1" dirty="0">
              <a:solidFill>
                <a:srgbClr val="FF0000"/>
              </a:solidFill>
            </a:endParaRPr>
          </a:p>
        </p:txBody>
      </p:sp>
      <p:sp>
        <p:nvSpPr>
          <p:cNvPr id="10" name="TextBox 9">
            <a:extLst>
              <a:ext uri="{FF2B5EF4-FFF2-40B4-BE49-F238E27FC236}">
                <a16:creationId xmlns:a16="http://schemas.microsoft.com/office/drawing/2014/main" id="{425E0BE5-FAA4-4BFD-B46D-B50A2B5F77B7}"/>
              </a:ext>
            </a:extLst>
          </p:cNvPr>
          <p:cNvSpPr txBox="1"/>
          <p:nvPr/>
        </p:nvSpPr>
        <p:spPr>
          <a:xfrm>
            <a:off x="3151772" y="261686"/>
            <a:ext cx="5460337" cy="523220"/>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Your turn: Is it an argument?</a:t>
            </a:r>
          </a:p>
        </p:txBody>
      </p:sp>
    </p:spTree>
    <p:extLst>
      <p:ext uri="{BB962C8B-B14F-4D97-AF65-F5344CB8AC3E}">
        <p14:creationId xmlns:p14="http://schemas.microsoft.com/office/powerpoint/2010/main" val="35037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DD57B069-148F-4B62-BED2-B9750F96F619}" type="slidenum">
              <a:rPr lang="en-US" smtClean="0"/>
              <a:pPr>
                <a:defRPr/>
              </a:pPr>
              <a:t>69</a:t>
            </a:fld>
            <a:endParaRPr lang="en-US"/>
          </a:p>
        </p:txBody>
      </p:sp>
      <p:sp>
        <p:nvSpPr>
          <p:cNvPr id="5" name="Title 1">
            <a:extLst>
              <a:ext uri="{FF2B5EF4-FFF2-40B4-BE49-F238E27FC236}">
                <a16:creationId xmlns:a16="http://schemas.microsoft.com/office/drawing/2014/main" id="{A37AB714-0AC3-493F-9904-3CBC1B581DB0}"/>
              </a:ext>
            </a:extLst>
          </p:cNvPr>
          <p:cNvSpPr txBox="1">
            <a:spLocks/>
          </p:cNvSpPr>
          <p:nvPr/>
        </p:nvSpPr>
        <p:spPr>
          <a:xfrm>
            <a:off x="3886200" y="152401"/>
            <a:ext cx="4419600" cy="701599"/>
          </a:xfrm>
          <a:prstGeom prst="rect">
            <a:avLst/>
          </a:prstGeom>
        </p:spPr>
        <p:txBody>
          <a:bodyP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D35B5E0-2839-4E89-A34B-4675514C4076}"/>
              </a:ext>
            </a:extLst>
          </p:cNvPr>
          <p:cNvPicPr>
            <a:picLocks noChangeAspect="1"/>
          </p:cNvPicPr>
          <p:nvPr/>
        </p:nvPicPr>
        <p:blipFill>
          <a:blip r:embed="rId2"/>
          <a:stretch>
            <a:fillRect/>
          </a:stretch>
        </p:blipFill>
        <p:spPr>
          <a:xfrm>
            <a:off x="3124200" y="1409700"/>
            <a:ext cx="5785322" cy="4038600"/>
          </a:xfrm>
          <a:prstGeom prst="rect">
            <a:avLst/>
          </a:prstGeom>
        </p:spPr>
      </p:pic>
      <p:sp>
        <p:nvSpPr>
          <p:cNvPr id="9" name="TextBox 8">
            <a:extLst>
              <a:ext uri="{FF2B5EF4-FFF2-40B4-BE49-F238E27FC236}">
                <a16:creationId xmlns:a16="http://schemas.microsoft.com/office/drawing/2014/main" id="{E36A1962-7D1A-4E61-9911-88927F353890}"/>
              </a:ext>
            </a:extLst>
          </p:cNvPr>
          <p:cNvSpPr txBox="1"/>
          <p:nvPr/>
        </p:nvSpPr>
        <p:spPr>
          <a:xfrm>
            <a:off x="3124200" y="1409700"/>
            <a:ext cx="5785322" cy="607218"/>
          </a:xfrm>
          <a:prstGeom prst="rect">
            <a:avLst/>
          </a:prstGeom>
          <a:solidFill>
            <a:schemeClr val="accent5"/>
          </a:solidFill>
        </p:spPr>
        <p:txBody>
          <a:bodyPr wrap="square" rtlCol="0">
            <a:spAutoFit/>
          </a:bodyPr>
          <a:lstStyle/>
          <a:p>
            <a:pPr algn="ctr">
              <a:lnSpc>
                <a:spcPct val="130000"/>
              </a:lnSpc>
              <a:spcBef>
                <a:spcPts val="1200"/>
              </a:spcBef>
            </a:pPr>
            <a:r>
              <a:rPr lang="en-US" sz="2800" b="1" dirty="0">
                <a:solidFill>
                  <a:schemeClr val="bg1"/>
                </a:solidFill>
              </a:rPr>
              <a:t>YOUR ARGUMENT IS INVALID</a:t>
            </a:r>
          </a:p>
        </p:txBody>
      </p:sp>
      <p:sp>
        <p:nvSpPr>
          <p:cNvPr id="11" name="TextBox 10">
            <a:extLst>
              <a:ext uri="{FF2B5EF4-FFF2-40B4-BE49-F238E27FC236}">
                <a16:creationId xmlns:a16="http://schemas.microsoft.com/office/drawing/2014/main" id="{91747EB8-A27C-4C13-A6E3-66E5EF7758F3}"/>
              </a:ext>
            </a:extLst>
          </p:cNvPr>
          <p:cNvSpPr txBox="1"/>
          <p:nvPr/>
        </p:nvSpPr>
        <p:spPr>
          <a:xfrm>
            <a:off x="1521061" y="5680834"/>
            <a:ext cx="8991600" cy="646331"/>
          </a:xfrm>
          <a:prstGeom prst="rect">
            <a:avLst/>
          </a:prstGeom>
          <a:noFill/>
        </p:spPr>
        <p:txBody>
          <a:bodyPr wrap="square" rtlCol="0">
            <a:spAutoFit/>
          </a:bodyPr>
          <a:lstStyle/>
          <a:p>
            <a:pPr algn="ctr"/>
            <a:r>
              <a:rPr lang="en-US" sz="3600" b="1" dirty="0">
                <a:solidFill>
                  <a:srgbClr val="FF0000"/>
                </a:solidFill>
              </a:rPr>
              <a:t>Yep, it’s an argument</a:t>
            </a:r>
            <a:r>
              <a:rPr lang="vi-VN" sz="3600" b="1" dirty="0">
                <a:solidFill>
                  <a:srgbClr val="FF0000"/>
                </a:solidFill>
              </a:rPr>
              <a:t>.</a:t>
            </a:r>
            <a:endParaRPr lang="en-US" sz="3600" b="1" dirty="0">
              <a:solidFill>
                <a:srgbClr val="FF0000"/>
              </a:solidFill>
            </a:endParaRPr>
          </a:p>
        </p:txBody>
      </p:sp>
      <p:sp>
        <p:nvSpPr>
          <p:cNvPr id="10" name="TextBox 9">
            <a:extLst>
              <a:ext uri="{FF2B5EF4-FFF2-40B4-BE49-F238E27FC236}">
                <a16:creationId xmlns:a16="http://schemas.microsoft.com/office/drawing/2014/main" id="{9B2DAAD4-FCAC-46D7-9F45-C5A573BF0E0B}"/>
              </a:ext>
            </a:extLst>
          </p:cNvPr>
          <p:cNvSpPr txBox="1"/>
          <p:nvPr/>
        </p:nvSpPr>
        <p:spPr>
          <a:xfrm>
            <a:off x="3151772" y="261686"/>
            <a:ext cx="5460337" cy="523220"/>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Your turn: Is it an argument?</a:t>
            </a:r>
          </a:p>
        </p:txBody>
      </p:sp>
    </p:spTree>
    <p:extLst>
      <p:ext uri="{BB962C8B-B14F-4D97-AF65-F5344CB8AC3E}">
        <p14:creationId xmlns:p14="http://schemas.microsoft.com/office/powerpoint/2010/main" val="15148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70"/>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7</a:t>
            </a:r>
            <a:endParaRPr/>
          </a:p>
        </p:txBody>
      </p:sp>
      <p:sp>
        <p:nvSpPr>
          <p:cNvPr id="268" name="Google Shape;268;p70"/>
          <p:cNvSpPr txBox="1"/>
          <p:nvPr/>
        </p:nvSpPr>
        <p:spPr>
          <a:xfrm>
            <a:off x="1981200" y="4664195"/>
            <a:ext cx="8229600" cy="156201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000">
                <a:solidFill>
                  <a:schemeClr val="dk1"/>
                </a:solidFill>
                <a:latin typeface="Arial"/>
                <a:ea typeface="Arial"/>
                <a:cs typeface="Arial"/>
                <a:sym typeface="Arial"/>
              </a:rPr>
              <a:t>Barrier: </a:t>
            </a:r>
            <a:r>
              <a:rPr lang="en-US" sz="2000" b="1">
                <a:solidFill>
                  <a:schemeClr val="dk1"/>
                </a:solidFill>
                <a:latin typeface="Arial"/>
                <a:ea typeface="Arial"/>
                <a:cs typeface="Arial"/>
                <a:sym typeface="Arial"/>
              </a:rPr>
              <a:t>Wishful thinking</a:t>
            </a:r>
            <a:endParaRPr/>
          </a:p>
          <a:p>
            <a:pPr>
              <a:buClr>
                <a:schemeClr val="folHlink"/>
              </a:buClr>
              <a:buSzPts val="2400"/>
            </a:pPr>
            <a:r>
              <a:rPr lang="en-US" sz="2000" u="sng">
                <a:solidFill>
                  <a:schemeClr val="dk1"/>
                </a:solidFill>
                <a:latin typeface="Arial"/>
                <a:ea typeface="Arial"/>
                <a:cs typeface="Arial"/>
                <a:sym typeface="Arial"/>
              </a:rPr>
              <a:t>Brief explanation</a:t>
            </a:r>
            <a:r>
              <a:rPr lang="en-US" sz="2000">
                <a:solidFill>
                  <a:schemeClr val="dk1"/>
                </a:solidFill>
                <a:latin typeface="Arial"/>
                <a:ea typeface="Arial"/>
                <a:cs typeface="Arial"/>
                <a:sym typeface="Arial"/>
              </a:rPr>
              <a:t>: The boy thinks that university life will be as beautiful as a dream but the reality is very different.</a:t>
            </a:r>
            <a:endParaRPr/>
          </a:p>
          <a:p>
            <a:pPr>
              <a:buClr>
                <a:schemeClr val="folHlink"/>
              </a:buClr>
              <a:buSzPts val="2400"/>
            </a:pPr>
            <a:endParaRPr sz="2000">
              <a:solidFill>
                <a:schemeClr val="dk1"/>
              </a:solidFill>
              <a:latin typeface="Arial"/>
              <a:ea typeface="Arial"/>
              <a:cs typeface="Arial"/>
              <a:sym typeface="Arial"/>
            </a:endParaRPr>
          </a:p>
          <a:p>
            <a:pPr>
              <a:buClr>
                <a:schemeClr val="folHlink"/>
              </a:buClr>
              <a:buSzPts val="2400"/>
            </a:pPr>
            <a:r>
              <a:rPr lang="en-US" sz="1200">
                <a:solidFill>
                  <a:schemeClr val="dk1"/>
                </a:solidFill>
                <a:latin typeface="Arial"/>
                <a:ea typeface="Arial"/>
                <a:cs typeface="Arial"/>
                <a:sym typeface="Arial"/>
              </a:rPr>
              <a:t>Source:  Bộ tranh đại học - tưởng tượng và thực tế. (2014, June 14). Znews.vn. Retrieved from https://zingnews.vn</a:t>
            </a:r>
            <a:endParaRPr sz="1100">
              <a:solidFill>
                <a:srgbClr val="000000"/>
              </a:solidFill>
              <a:latin typeface="Arial"/>
              <a:ea typeface="Arial"/>
              <a:cs typeface="Arial"/>
              <a:sym typeface="Arial"/>
            </a:endParaRPr>
          </a:p>
        </p:txBody>
      </p:sp>
      <p:pic>
        <p:nvPicPr>
          <p:cNvPr id="269" name="Google Shape;269;p70"/>
          <p:cNvPicPr preferRelativeResize="0"/>
          <p:nvPr/>
        </p:nvPicPr>
        <p:blipFill rotWithShape="1">
          <a:blip r:embed="rId3">
            <a:alphaModFix/>
          </a:blip>
          <a:srcRect/>
          <a:stretch/>
        </p:blipFill>
        <p:spPr>
          <a:xfrm>
            <a:off x="4559853" y="677893"/>
            <a:ext cx="3072295" cy="379571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CEBF7C-9905-4377-A0A0-B995433427F1}"/>
              </a:ext>
            </a:extLst>
          </p:cNvPr>
          <p:cNvSpPr txBox="1"/>
          <p:nvPr/>
        </p:nvSpPr>
        <p:spPr>
          <a:xfrm>
            <a:off x="3908808" y="173989"/>
            <a:ext cx="4160018" cy="584775"/>
          </a:xfrm>
          <a:prstGeom prst="rect">
            <a:avLst/>
          </a:prstGeom>
          <a:noFill/>
        </p:spPr>
        <p:txBody>
          <a:bodyPr wrap="square" rtlCol="0">
            <a:spAutoFit/>
          </a:bodyPr>
          <a:lstStyle/>
          <a:p>
            <a:pPr algn="ctr"/>
            <a:r>
              <a:rPr lang="en-US" sz="3200" b="1" dirty="0"/>
              <a:t>REVIEW OF CHAPTER 2</a:t>
            </a:r>
          </a:p>
        </p:txBody>
      </p:sp>
      <p:sp>
        <p:nvSpPr>
          <p:cNvPr id="4" name="TextBox 3">
            <a:extLst>
              <a:ext uri="{FF2B5EF4-FFF2-40B4-BE49-F238E27FC236}">
                <a16:creationId xmlns:a16="http://schemas.microsoft.com/office/drawing/2014/main" id="{25F98CF1-715C-45AE-A5B2-57FF2019F4F9}"/>
              </a:ext>
            </a:extLst>
          </p:cNvPr>
          <p:cNvSpPr txBox="1"/>
          <p:nvPr/>
        </p:nvSpPr>
        <p:spPr>
          <a:xfrm>
            <a:off x="394398" y="1196715"/>
            <a:ext cx="4780503" cy="958660"/>
          </a:xfrm>
          <a:prstGeom prst="rect">
            <a:avLst/>
          </a:prstGeom>
          <a:noFill/>
        </p:spPr>
        <p:txBody>
          <a:bodyPr wrap="square">
            <a:spAutoFit/>
          </a:bodyPr>
          <a:lstStyle/>
          <a:p>
            <a:pPr>
              <a:lnSpc>
                <a:spcPct val="150000"/>
              </a:lnSpc>
            </a:pPr>
            <a:r>
              <a:rPr lang="en-US" altLang="en-US" sz="2000" b="1" dirty="0">
                <a:latin typeface="Arial" panose="020B0604020202020204" pitchFamily="34" charset="0"/>
                <a:cs typeface="Arial" panose="020B0604020202020204" pitchFamily="34" charset="0"/>
              </a:rPr>
              <a:t>Statement</a:t>
            </a:r>
            <a:r>
              <a:rPr lang="en-US" altLang="en-US" sz="2000" dirty="0">
                <a:latin typeface="Arial" panose="020B0604020202020204" pitchFamily="34" charset="0"/>
                <a:cs typeface="Arial" panose="020B0604020202020204" pitchFamily="34" charset="0"/>
              </a:rPr>
              <a:t>: sentence/utterance that can be viewed as either </a:t>
            </a:r>
            <a:r>
              <a:rPr lang="en-US" altLang="en-US" sz="2000" u="sng" dirty="0">
                <a:latin typeface="Arial" panose="020B0604020202020204" pitchFamily="34" charset="0"/>
                <a:cs typeface="Arial" panose="020B0604020202020204" pitchFamily="34" charset="0"/>
              </a:rPr>
              <a:t>true</a:t>
            </a:r>
            <a:r>
              <a:rPr lang="en-US" altLang="en-US" sz="2000" dirty="0">
                <a:latin typeface="Arial" panose="020B0604020202020204" pitchFamily="34" charset="0"/>
                <a:cs typeface="Arial" panose="020B0604020202020204" pitchFamily="34" charset="0"/>
              </a:rPr>
              <a:t> or </a:t>
            </a:r>
            <a:r>
              <a:rPr lang="en-US" altLang="en-US" sz="2000" u="sng" dirty="0">
                <a:latin typeface="Arial" panose="020B0604020202020204" pitchFamily="34" charset="0"/>
                <a:cs typeface="Arial" panose="020B0604020202020204" pitchFamily="34" charset="0"/>
              </a:rPr>
              <a:t>false</a:t>
            </a:r>
          </a:p>
        </p:txBody>
      </p:sp>
      <p:sp>
        <p:nvSpPr>
          <p:cNvPr id="7" name="TextBox 6">
            <a:extLst>
              <a:ext uri="{FF2B5EF4-FFF2-40B4-BE49-F238E27FC236}">
                <a16:creationId xmlns:a16="http://schemas.microsoft.com/office/drawing/2014/main" id="{008225BF-3EF9-4D82-9812-1AE5FC31CCD8}"/>
              </a:ext>
            </a:extLst>
          </p:cNvPr>
          <p:cNvSpPr txBox="1"/>
          <p:nvPr/>
        </p:nvSpPr>
        <p:spPr>
          <a:xfrm>
            <a:off x="394398" y="2856770"/>
            <a:ext cx="4780503" cy="369332"/>
          </a:xfrm>
          <a:prstGeom prst="rect">
            <a:avLst/>
          </a:prstGeom>
          <a:noFill/>
        </p:spPr>
        <p:txBody>
          <a:bodyPr wrap="square">
            <a:spAutoFit/>
          </a:bodyPr>
          <a:lstStyle/>
          <a:p>
            <a:pPr>
              <a:lnSpc>
                <a:spcPct val="90000"/>
              </a:lnSpc>
            </a:pPr>
            <a:r>
              <a:rPr lang="en-US" altLang="en-US" sz="2000" b="1" dirty="0">
                <a:latin typeface="Arial" panose="020B0604020202020204" pitchFamily="34" charset="0"/>
                <a:cs typeface="Arial" panose="020B0604020202020204" pitchFamily="34" charset="0"/>
              </a:rPr>
              <a:t>Statements</a:t>
            </a:r>
            <a:r>
              <a:rPr lang="en-US" altLang="en-US" sz="2000" dirty="0">
                <a:latin typeface="Arial" panose="020B0604020202020204" pitchFamily="34" charset="0"/>
                <a:cs typeface="Arial" panose="020B0604020202020204" pitchFamily="34" charset="0"/>
              </a:rPr>
              <a:t>: core of an argument </a:t>
            </a:r>
          </a:p>
        </p:txBody>
      </p:sp>
      <p:sp>
        <p:nvSpPr>
          <p:cNvPr id="8" name="TextBox 7">
            <a:extLst>
              <a:ext uri="{FF2B5EF4-FFF2-40B4-BE49-F238E27FC236}">
                <a16:creationId xmlns:a16="http://schemas.microsoft.com/office/drawing/2014/main" id="{CA0A0800-7802-41E0-9B76-60865FE8459F}"/>
              </a:ext>
            </a:extLst>
          </p:cNvPr>
          <p:cNvSpPr txBox="1"/>
          <p:nvPr/>
        </p:nvSpPr>
        <p:spPr>
          <a:xfrm>
            <a:off x="358390" y="3884616"/>
            <a:ext cx="5594420" cy="369332"/>
          </a:xfrm>
          <a:prstGeom prst="rect">
            <a:avLst/>
          </a:prstGeom>
          <a:noFill/>
        </p:spPr>
        <p:txBody>
          <a:bodyPr wrap="square">
            <a:spAutoFit/>
          </a:bodyPr>
          <a:lstStyle/>
          <a:p>
            <a:pPr>
              <a:lnSpc>
                <a:spcPct val="90000"/>
              </a:lnSpc>
            </a:pPr>
            <a:r>
              <a:rPr lang="en-US" altLang="en-US" sz="2000" b="1" dirty="0">
                <a:latin typeface="Arial" panose="020B0604020202020204" pitchFamily="34" charset="0"/>
                <a:cs typeface="Arial" panose="020B0604020202020204" pitchFamily="34" charset="0"/>
              </a:rPr>
              <a:t>Argument</a:t>
            </a:r>
            <a:r>
              <a:rPr lang="en-US" altLang="en-US" sz="2000" dirty="0">
                <a:latin typeface="Arial" panose="020B0604020202020204" pitchFamily="34" charset="0"/>
                <a:cs typeface="Arial" panose="020B0604020202020204" pitchFamily="34" charset="0"/>
              </a:rPr>
              <a:t>: premise(s) + conclusion(s) </a:t>
            </a:r>
          </a:p>
        </p:txBody>
      </p:sp>
      <p:sp>
        <p:nvSpPr>
          <p:cNvPr id="9" name="TextBox 8">
            <a:extLst>
              <a:ext uri="{FF2B5EF4-FFF2-40B4-BE49-F238E27FC236}">
                <a16:creationId xmlns:a16="http://schemas.microsoft.com/office/drawing/2014/main" id="{90BE0625-0030-4C84-82EC-A6AA3636F81F}"/>
              </a:ext>
            </a:extLst>
          </p:cNvPr>
          <p:cNvSpPr txBox="1"/>
          <p:nvPr/>
        </p:nvSpPr>
        <p:spPr>
          <a:xfrm>
            <a:off x="358390" y="5735428"/>
            <a:ext cx="5182437" cy="958660"/>
          </a:xfrm>
          <a:prstGeom prst="rect">
            <a:avLst/>
          </a:prstGeom>
          <a:noFill/>
        </p:spPr>
        <p:txBody>
          <a:bodyPr wrap="square">
            <a:spAutoFit/>
          </a:bodyPr>
          <a:lstStyle/>
          <a:p>
            <a:pPr>
              <a:lnSpc>
                <a:spcPct val="150000"/>
              </a:lnSpc>
            </a:pPr>
            <a:r>
              <a:rPr lang="en-US" altLang="en-US" sz="2000" b="1" dirty="0">
                <a:latin typeface="Arial" panose="020B0604020202020204" pitchFamily="34" charset="0"/>
                <a:cs typeface="Arial" panose="020B0604020202020204" pitchFamily="34" charset="0"/>
              </a:rPr>
              <a:t>* Assumption</a:t>
            </a:r>
            <a:r>
              <a:rPr lang="en-US" altLang="en-US" sz="2000" dirty="0">
                <a:latin typeface="Arial" panose="020B0604020202020204" pitchFamily="34" charset="0"/>
                <a:cs typeface="Arial" panose="020B0604020202020204" pitchFamily="34" charset="0"/>
              </a:rPr>
              <a:t>: hidden belief/principle that that decides the value of the conclusion</a:t>
            </a:r>
          </a:p>
        </p:txBody>
      </p:sp>
      <p:sp>
        <p:nvSpPr>
          <p:cNvPr id="10" name="Rectangle 3">
            <a:extLst>
              <a:ext uri="{FF2B5EF4-FFF2-40B4-BE49-F238E27FC236}">
                <a16:creationId xmlns:a16="http://schemas.microsoft.com/office/drawing/2014/main" id="{3FA2B0C8-B84D-4A65-A9FC-1260198432D8}"/>
              </a:ext>
            </a:extLst>
          </p:cNvPr>
          <p:cNvSpPr txBox="1">
            <a:spLocks/>
          </p:cNvSpPr>
          <p:nvPr/>
        </p:nvSpPr>
        <p:spPr>
          <a:xfrm>
            <a:off x="5576834" y="1071606"/>
            <a:ext cx="3506875" cy="45259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2400" b="1" dirty="0">
                <a:latin typeface="Arial" panose="020B0604020202020204" pitchFamily="34" charset="0"/>
                <a:cs typeface="Arial" panose="020B0604020202020204" pitchFamily="34" charset="0"/>
              </a:rPr>
              <a:t>Non-statements: </a:t>
            </a:r>
          </a:p>
          <a:p>
            <a:pPr>
              <a:lnSpc>
                <a:spcPct val="150000"/>
              </a:lnSpc>
            </a:pPr>
            <a:r>
              <a:rPr lang="en-US" altLang="en-US" sz="2200" dirty="0">
                <a:latin typeface="Arial" panose="020B0604020202020204" pitchFamily="34" charset="0"/>
                <a:cs typeface="Arial" panose="020B0604020202020204" pitchFamily="34" charset="0"/>
              </a:rPr>
              <a:t>Questions </a:t>
            </a:r>
          </a:p>
          <a:p>
            <a:pPr>
              <a:lnSpc>
                <a:spcPct val="150000"/>
              </a:lnSpc>
            </a:pPr>
            <a:r>
              <a:rPr lang="en-US" altLang="en-US" sz="2200" dirty="0">
                <a:latin typeface="Arial" panose="020B0604020202020204" pitchFamily="34" charset="0"/>
                <a:cs typeface="Arial" panose="020B0604020202020204" pitchFamily="34" charset="0"/>
              </a:rPr>
              <a:t>Greetings </a:t>
            </a:r>
          </a:p>
          <a:p>
            <a:pPr>
              <a:lnSpc>
                <a:spcPct val="150000"/>
              </a:lnSpc>
            </a:pPr>
            <a:r>
              <a:rPr lang="en-US" altLang="en-US" sz="2200" dirty="0">
                <a:latin typeface="Arial" panose="020B0604020202020204" pitchFamily="34" charset="0"/>
                <a:cs typeface="Arial" panose="020B0604020202020204" pitchFamily="34" charset="0"/>
              </a:rPr>
              <a:t>Commands</a:t>
            </a:r>
          </a:p>
          <a:p>
            <a:pPr>
              <a:lnSpc>
                <a:spcPct val="150000"/>
              </a:lnSpc>
            </a:pPr>
            <a:r>
              <a:rPr lang="en-US" altLang="en-US" sz="2200" dirty="0">
                <a:latin typeface="Arial" panose="020B0604020202020204" pitchFamily="34" charset="0"/>
                <a:cs typeface="Arial" panose="020B0604020202020204" pitchFamily="34" charset="0"/>
              </a:rPr>
              <a:t>Requests </a:t>
            </a:r>
          </a:p>
          <a:p>
            <a:pPr>
              <a:lnSpc>
                <a:spcPct val="150000"/>
              </a:lnSpc>
            </a:pPr>
            <a:r>
              <a:rPr lang="en-US" altLang="en-US" sz="2200" dirty="0">
                <a:latin typeface="Arial" panose="020B0604020202020204" pitchFamily="34" charset="0"/>
                <a:cs typeface="Arial" panose="020B0604020202020204" pitchFamily="34" charset="0"/>
              </a:rPr>
              <a:t>Proposals </a:t>
            </a:r>
          </a:p>
          <a:p>
            <a:pPr>
              <a:lnSpc>
                <a:spcPct val="150000"/>
              </a:lnSpc>
            </a:pPr>
            <a:r>
              <a:rPr lang="en-US" altLang="en-US" sz="2200" dirty="0">
                <a:latin typeface="Arial" panose="020B0604020202020204" pitchFamily="34" charset="0"/>
                <a:cs typeface="Arial" panose="020B0604020202020204" pitchFamily="34" charset="0"/>
              </a:rPr>
              <a:t>Instructions </a:t>
            </a:r>
          </a:p>
          <a:p>
            <a:pPr>
              <a:lnSpc>
                <a:spcPct val="150000"/>
              </a:lnSpc>
            </a:pPr>
            <a:r>
              <a:rPr lang="en-US" altLang="en-US" sz="2200" dirty="0">
                <a:latin typeface="Arial" panose="020B0604020202020204" pitchFamily="34" charset="0"/>
                <a:cs typeface="Arial" panose="020B0604020202020204" pitchFamily="34" charset="0"/>
              </a:rPr>
              <a:t>Exclamations</a:t>
            </a:r>
          </a:p>
          <a:p>
            <a:endParaRPr lang="en-US" altLang="en-US" dirty="0"/>
          </a:p>
        </p:txBody>
      </p:sp>
      <p:sp>
        <p:nvSpPr>
          <p:cNvPr id="11" name="Rectangle 3">
            <a:extLst>
              <a:ext uri="{FF2B5EF4-FFF2-40B4-BE49-F238E27FC236}">
                <a16:creationId xmlns:a16="http://schemas.microsoft.com/office/drawing/2014/main" id="{8217568A-3A7C-45D8-99F0-5E4D65C81EFE}"/>
              </a:ext>
            </a:extLst>
          </p:cNvPr>
          <p:cNvSpPr txBox="1">
            <a:spLocks/>
          </p:cNvSpPr>
          <p:nvPr/>
        </p:nvSpPr>
        <p:spPr>
          <a:xfrm>
            <a:off x="8711921" y="1071606"/>
            <a:ext cx="33561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2200" b="1" dirty="0">
                <a:latin typeface="Arial" panose="020B0604020202020204" pitchFamily="34" charset="0"/>
                <a:cs typeface="Arial" panose="020B0604020202020204" pitchFamily="34" charset="0"/>
              </a:rPr>
              <a:t>Non-arguments: </a:t>
            </a:r>
          </a:p>
          <a:p>
            <a:pPr>
              <a:lnSpc>
                <a:spcPct val="150000"/>
              </a:lnSpc>
            </a:pPr>
            <a:r>
              <a:rPr lang="en-US" altLang="en-US" sz="2000" dirty="0">
                <a:latin typeface="Arial" panose="020B0604020202020204" pitchFamily="34" charset="0"/>
                <a:cs typeface="Arial" panose="020B0604020202020204" pitchFamily="34" charset="0"/>
              </a:rPr>
              <a:t>Reports</a:t>
            </a:r>
          </a:p>
          <a:p>
            <a:pPr>
              <a:lnSpc>
                <a:spcPct val="150000"/>
              </a:lnSpc>
            </a:pPr>
            <a:r>
              <a:rPr lang="en-US" altLang="en-US" sz="2000" dirty="0">
                <a:latin typeface="Arial" panose="020B0604020202020204" pitchFamily="34" charset="0"/>
                <a:cs typeface="Arial" panose="020B0604020202020204" pitchFamily="34" charset="0"/>
              </a:rPr>
              <a:t>Unsupported assertions</a:t>
            </a:r>
          </a:p>
          <a:p>
            <a:pPr>
              <a:lnSpc>
                <a:spcPct val="150000"/>
              </a:lnSpc>
            </a:pPr>
            <a:r>
              <a:rPr lang="en-US" altLang="en-US" sz="2000" dirty="0">
                <a:latin typeface="Arial" panose="020B0604020202020204" pitchFamily="34" charset="0"/>
                <a:cs typeface="Arial" panose="020B0604020202020204" pitchFamily="34" charset="0"/>
              </a:rPr>
              <a:t>Conditional sentences</a:t>
            </a:r>
          </a:p>
          <a:p>
            <a:pPr>
              <a:lnSpc>
                <a:spcPct val="150000"/>
              </a:lnSpc>
            </a:pPr>
            <a:r>
              <a:rPr lang="en-US" altLang="en-US" sz="2000" dirty="0">
                <a:latin typeface="Arial" panose="020B0604020202020204" pitchFamily="34" charset="0"/>
                <a:cs typeface="Arial" panose="020B0604020202020204" pitchFamily="34" charset="0"/>
              </a:rPr>
              <a:t>Illustrations</a:t>
            </a:r>
          </a:p>
          <a:p>
            <a:pPr>
              <a:lnSpc>
                <a:spcPct val="150000"/>
              </a:lnSpc>
            </a:pPr>
            <a:r>
              <a:rPr lang="en-US" altLang="en-US" sz="2000" dirty="0">
                <a:latin typeface="Arial" panose="020B0604020202020204" pitchFamily="34" charset="0"/>
                <a:cs typeface="Arial" panose="020B0604020202020204" pitchFamily="34" charset="0"/>
              </a:rPr>
              <a:t>Explanations</a:t>
            </a:r>
          </a:p>
          <a:p>
            <a:pPr marL="609600" indent="-609600">
              <a:buFont typeface="Wingdings 2" pitchFamily="18" charset="2"/>
              <a:buAutoNum type="arabicPeriod"/>
            </a:pPr>
            <a:endParaRPr lang="en-US" altLang="en-US" dirty="0"/>
          </a:p>
        </p:txBody>
      </p:sp>
      <p:sp>
        <p:nvSpPr>
          <p:cNvPr id="12" name="TextBox 11">
            <a:extLst>
              <a:ext uri="{FF2B5EF4-FFF2-40B4-BE49-F238E27FC236}">
                <a16:creationId xmlns:a16="http://schemas.microsoft.com/office/drawing/2014/main" id="{DD518F93-A21F-473B-9642-5F4D577EF557}"/>
              </a:ext>
            </a:extLst>
          </p:cNvPr>
          <p:cNvSpPr txBox="1"/>
          <p:nvPr/>
        </p:nvSpPr>
        <p:spPr>
          <a:xfrm>
            <a:off x="358390" y="4810022"/>
            <a:ext cx="5594420" cy="369332"/>
          </a:xfrm>
          <a:prstGeom prst="rect">
            <a:avLst/>
          </a:prstGeom>
          <a:noFill/>
        </p:spPr>
        <p:txBody>
          <a:bodyPr wrap="square">
            <a:spAutoFit/>
          </a:bodyPr>
          <a:lstStyle/>
          <a:p>
            <a:pPr>
              <a:lnSpc>
                <a:spcPct val="90000"/>
              </a:lnSpc>
            </a:pPr>
            <a:r>
              <a:rPr lang="en-US" altLang="en-US" sz="2000" b="1" dirty="0">
                <a:latin typeface="Arial" panose="020B0604020202020204" pitchFamily="34" charset="0"/>
                <a:cs typeface="Arial" panose="020B0604020202020204" pitchFamily="34" charset="0"/>
              </a:rPr>
              <a:t>Argument</a:t>
            </a:r>
            <a:r>
              <a:rPr lang="en-US" altLang="en-US" sz="2000" dirty="0">
                <a:latin typeface="Arial" panose="020B0604020202020204" pitchFamily="34" charset="0"/>
                <a:cs typeface="Arial" panose="020B0604020202020204" pitchFamily="34" charset="0"/>
              </a:rPr>
              <a:t>: core of critical thinking </a:t>
            </a:r>
          </a:p>
        </p:txBody>
      </p:sp>
      <p:sp>
        <p:nvSpPr>
          <p:cNvPr id="13" name="Arrow: Down 12">
            <a:extLst>
              <a:ext uri="{FF2B5EF4-FFF2-40B4-BE49-F238E27FC236}">
                <a16:creationId xmlns:a16="http://schemas.microsoft.com/office/drawing/2014/main" id="{39F6F155-2557-49BF-91C7-1D1F6E22CD37}"/>
              </a:ext>
            </a:extLst>
          </p:cNvPr>
          <p:cNvSpPr/>
          <p:nvPr/>
        </p:nvSpPr>
        <p:spPr>
          <a:xfrm>
            <a:off x="2100104" y="2342547"/>
            <a:ext cx="231113" cy="352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C80629B-0AC7-4E51-A7A1-27B9B7A385DA}"/>
              </a:ext>
            </a:extLst>
          </p:cNvPr>
          <p:cNvSpPr/>
          <p:nvPr/>
        </p:nvSpPr>
        <p:spPr>
          <a:xfrm>
            <a:off x="2100104" y="3387781"/>
            <a:ext cx="231113" cy="352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E8301BAD-DD99-4738-A879-4076FA5424AE}"/>
              </a:ext>
            </a:extLst>
          </p:cNvPr>
          <p:cNvSpPr/>
          <p:nvPr/>
        </p:nvSpPr>
        <p:spPr>
          <a:xfrm>
            <a:off x="2100104" y="4355713"/>
            <a:ext cx="231113" cy="352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1303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DFC5-2D30-3670-F79D-B82394DEAEFC}"/>
              </a:ext>
            </a:extLst>
          </p:cNvPr>
          <p:cNvSpPr>
            <a:spLocks noGrp="1"/>
          </p:cNvSpPr>
          <p:nvPr>
            <p:ph type="title"/>
          </p:nvPr>
        </p:nvSpPr>
        <p:spPr>
          <a:xfrm>
            <a:off x="838200" y="44490"/>
            <a:ext cx="10515600" cy="1325563"/>
          </a:xfrm>
        </p:spPr>
        <p:txBody>
          <a:bodyPr>
            <a:normAutofit/>
          </a:bodyPr>
          <a:lstStyle/>
          <a:p>
            <a:pPr algn="ctr"/>
            <a:r>
              <a:rPr lang="en-US" sz="3600" b="1" dirty="0"/>
              <a:t>Attendance check – Week 2</a:t>
            </a:r>
            <a:r>
              <a:rPr lang="vi-VN" sz="3600" b="1" dirty="0"/>
              <a:t> (3 minutes)</a:t>
            </a:r>
            <a:r>
              <a:rPr lang="en-US" sz="3600" b="1" dirty="0"/>
              <a:t> </a:t>
            </a:r>
          </a:p>
        </p:txBody>
      </p:sp>
    </p:spTree>
    <p:extLst>
      <p:ext uri="{BB962C8B-B14F-4D97-AF65-F5344CB8AC3E}">
        <p14:creationId xmlns:p14="http://schemas.microsoft.com/office/powerpoint/2010/main" val="3515065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69E7EB6-6D26-47AE-B395-DFF78EDAA851}" type="slidenum">
              <a:rPr lang="en-US" smtClean="0"/>
              <a:pPr>
                <a:defRPr/>
              </a:pPr>
              <a:t>72</a:t>
            </a:fld>
            <a:endParaRPr lang="en-US" dirty="0"/>
          </a:p>
        </p:txBody>
      </p:sp>
      <p:sp>
        <p:nvSpPr>
          <p:cNvPr id="15363" name="Rectangle 4"/>
          <p:cNvSpPr>
            <a:spLocks noChangeArrowheads="1"/>
          </p:cNvSpPr>
          <p:nvPr/>
        </p:nvSpPr>
        <p:spPr bwMode="auto">
          <a:xfrm>
            <a:off x="2209800" y="256282"/>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0"/>
              </a:spcBef>
              <a:buClrTx/>
              <a:buSzTx/>
              <a:buFontTx/>
              <a:buNone/>
            </a:pPr>
            <a:r>
              <a:rPr lang="en-US" altLang="en-US" sz="3600" b="1" dirty="0">
                <a:solidFill>
                  <a:schemeClr val="tx1"/>
                </a:solidFill>
                <a:latin typeface="Arial" charset="0"/>
              </a:rPr>
              <a:t>Assignment for Chapter 2</a:t>
            </a:r>
          </a:p>
          <a:p>
            <a:pPr>
              <a:spcBef>
                <a:spcPct val="0"/>
              </a:spcBef>
              <a:buClrTx/>
              <a:buSzTx/>
              <a:buFontTx/>
              <a:buNone/>
            </a:pPr>
            <a:r>
              <a:rPr lang="en-US" altLang="en-US" sz="2800" b="1" dirty="0">
                <a:solidFill>
                  <a:schemeClr val="tx1"/>
                </a:solidFill>
                <a:latin typeface="Arial" charset="0"/>
              </a:rPr>
              <a:t> </a:t>
            </a:r>
          </a:p>
        </p:txBody>
      </p:sp>
      <p:sp>
        <p:nvSpPr>
          <p:cNvPr id="6" name="TextBox 5">
            <a:extLst>
              <a:ext uri="{FF2B5EF4-FFF2-40B4-BE49-F238E27FC236}">
                <a16:creationId xmlns:a16="http://schemas.microsoft.com/office/drawing/2014/main" id="{944B1813-B0E1-4C2E-86DF-E56F478EE620}"/>
              </a:ext>
            </a:extLst>
          </p:cNvPr>
          <p:cNvSpPr txBox="1"/>
          <p:nvPr/>
        </p:nvSpPr>
        <p:spPr>
          <a:xfrm>
            <a:off x="513678" y="2320922"/>
            <a:ext cx="4495800" cy="523220"/>
          </a:xfrm>
          <a:prstGeom prst="rect">
            <a:avLst/>
          </a:prstGeom>
          <a:noFill/>
        </p:spPr>
        <p:txBody>
          <a:bodyPr wrap="square" rtlCol="0">
            <a:spAutoFit/>
          </a:bodyPr>
          <a:lstStyle/>
          <a:p>
            <a:r>
              <a:rPr lang="en-US" sz="2800" b="1" dirty="0"/>
              <a:t>Link to submit: </a:t>
            </a:r>
            <a:endParaRPr lang="en-US" b="1" dirty="0"/>
          </a:p>
        </p:txBody>
      </p:sp>
      <p:sp>
        <p:nvSpPr>
          <p:cNvPr id="11" name="TextBox 10">
            <a:extLst>
              <a:ext uri="{FF2B5EF4-FFF2-40B4-BE49-F238E27FC236}">
                <a16:creationId xmlns:a16="http://schemas.microsoft.com/office/drawing/2014/main" id="{CADA90C6-4E66-4B08-9F7A-D8A20494A17C}"/>
              </a:ext>
            </a:extLst>
          </p:cNvPr>
          <p:cNvSpPr txBox="1"/>
          <p:nvPr/>
        </p:nvSpPr>
        <p:spPr>
          <a:xfrm>
            <a:off x="684125" y="4919144"/>
            <a:ext cx="10671350" cy="506292"/>
          </a:xfrm>
          <a:prstGeom prst="rect">
            <a:avLst/>
          </a:prstGeom>
          <a:noFill/>
        </p:spPr>
        <p:txBody>
          <a:bodyPr wrap="square" rtlCol="0">
            <a:spAutoFit/>
          </a:bodyPr>
          <a:lstStyle/>
          <a:p>
            <a:pPr>
              <a:lnSpc>
                <a:spcPct val="150000"/>
              </a:lnSpc>
            </a:pPr>
            <a:r>
              <a:rPr lang="en-US" sz="2000" dirty="0"/>
              <a:t>* Delete all the lesson slides, keep only the assignment slides and submit your file to the link. </a:t>
            </a:r>
          </a:p>
        </p:txBody>
      </p:sp>
      <p:sp>
        <p:nvSpPr>
          <p:cNvPr id="10" name="Rectangle 2">
            <a:extLst>
              <a:ext uri="{FF2B5EF4-FFF2-40B4-BE49-F238E27FC236}">
                <a16:creationId xmlns:a16="http://schemas.microsoft.com/office/drawing/2014/main" id="{B4DF3C65-0759-4B18-AA29-836CF54995BD}"/>
              </a:ext>
            </a:extLst>
          </p:cNvPr>
          <p:cNvSpPr txBox="1">
            <a:spLocks/>
          </p:cNvSpPr>
          <p:nvPr/>
        </p:nvSpPr>
        <p:spPr bwMode="auto">
          <a:xfrm>
            <a:off x="513678" y="1022114"/>
            <a:ext cx="11164644" cy="771909"/>
          </a:xfrm>
          <a:prstGeom prst="rect">
            <a:avLst/>
          </a:prstGeom>
        </p:spPr>
        <p:txBody>
          <a:bodyPr vert="horz" wrap="square" lIns="91440" tIns="45720" rIns="91440" bIns="45720" numCol="1" rtlCol="0" anchor="ctr" anchorCtr="0" compatLnSpc="1">
            <a:prstTxWarp prst="textNoShape">
              <a:avLst/>
            </a:prstTxWarp>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defRPr/>
            </a:pPr>
            <a:r>
              <a:rPr lang="en-US" sz="2400" dirty="0">
                <a:latin typeface="Arial" panose="020B0604020202020204" pitchFamily="34" charset="0"/>
                <a:cs typeface="Arial" panose="020B0604020202020204" pitchFamily="34" charset="0"/>
              </a:rPr>
              <a:t>Do the tasks as instructed in the following slides</a:t>
            </a:r>
          </a:p>
        </p:txBody>
      </p:sp>
      <p:sp>
        <p:nvSpPr>
          <p:cNvPr id="7" name="TextBox 6">
            <a:extLst>
              <a:ext uri="{FF2B5EF4-FFF2-40B4-BE49-F238E27FC236}">
                <a16:creationId xmlns:a16="http://schemas.microsoft.com/office/drawing/2014/main" id="{FF979F71-6FCB-2669-5E94-097A15A0194A}"/>
              </a:ext>
            </a:extLst>
          </p:cNvPr>
          <p:cNvSpPr txBox="1"/>
          <p:nvPr/>
        </p:nvSpPr>
        <p:spPr>
          <a:xfrm>
            <a:off x="907330" y="4121720"/>
            <a:ext cx="4949072" cy="461665"/>
          </a:xfrm>
          <a:prstGeom prst="rect">
            <a:avLst/>
          </a:prstGeom>
          <a:noFill/>
        </p:spPr>
        <p:txBody>
          <a:bodyPr wrap="square" rtlCol="0">
            <a:spAutoFit/>
          </a:bodyPr>
          <a:lstStyle/>
          <a:p>
            <a:r>
              <a:rPr lang="en-US" sz="2400" b="1" dirty="0"/>
              <a:t>One day before next class </a:t>
            </a:r>
          </a:p>
        </p:txBody>
      </p:sp>
      <p:sp>
        <p:nvSpPr>
          <p:cNvPr id="5" name="TextBox 4">
            <a:extLst>
              <a:ext uri="{FF2B5EF4-FFF2-40B4-BE49-F238E27FC236}">
                <a16:creationId xmlns:a16="http://schemas.microsoft.com/office/drawing/2014/main" id="{7774DE72-6A02-5F3F-2A3A-8D476F186A48}"/>
              </a:ext>
            </a:extLst>
          </p:cNvPr>
          <p:cNvSpPr txBox="1"/>
          <p:nvPr/>
        </p:nvSpPr>
        <p:spPr>
          <a:xfrm>
            <a:off x="1962289" y="3119209"/>
            <a:ext cx="6094378" cy="369332"/>
          </a:xfrm>
          <a:prstGeom prst="rect">
            <a:avLst/>
          </a:prstGeom>
          <a:noFill/>
        </p:spPr>
        <p:txBody>
          <a:bodyPr wrap="square">
            <a:spAutoFit/>
          </a:bodyPr>
          <a:lstStyle/>
          <a:p>
            <a:pPr rtl="0">
              <a:spcBef>
                <a:spcPts val="0"/>
              </a:spcBef>
              <a:spcAft>
                <a:spcPts val="1000"/>
              </a:spcAft>
            </a:pPr>
            <a:r>
              <a:rPr lang="en-US" sz="1800" b="1" i="0" u="none" strike="noStrike" dirty="0">
                <a:solidFill>
                  <a:srgbClr val="000000"/>
                </a:solidFill>
                <a:effectLst/>
                <a:latin typeface="Times New Roman" panose="02020603050405020304" pitchFamily="18" charset="0"/>
              </a:rPr>
              <a:t> </a:t>
            </a:r>
            <a:r>
              <a:rPr lang="en-US" sz="1800" b="1" i="0" u="sng" strike="noStrike" dirty="0">
                <a:solidFill>
                  <a:srgbClr val="1155CC"/>
                </a:solidFill>
                <a:effectLst/>
                <a:latin typeface="Times New Roman" panose="02020603050405020304" pitchFamily="18" charset="0"/>
                <a:hlinkClick r:id="rId3"/>
              </a:rPr>
              <a:t>https://</a:t>
            </a:r>
            <a:r>
              <a:rPr lang="en-US" sz="1800" b="1" i="0" u="sng" strike="noStrike" dirty="0" err="1">
                <a:solidFill>
                  <a:srgbClr val="1155CC"/>
                </a:solidFill>
                <a:effectLst/>
                <a:latin typeface="Times New Roman" panose="02020603050405020304" pitchFamily="18" charset="0"/>
                <a:hlinkClick r:id="rId3"/>
              </a:rPr>
              <a:t>forms.gle</a:t>
            </a:r>
            <a:r>
              <a:rPr lang="en-US" sz="1800" b="1" i="0" u="sng" strike="noStrike" dirty="0">
                <a:solidFill>
                  <a:srgbClr val="1155CC"/>
                </a:solidFill>
                <a:effectLst/>
                <a:latin typeface="Times New Roman" panose="02020603050405020304" pitchFamily="18" charset="0"/>
                <a:hlinkClick r:id="rId3"/>
              </a:rPr>
              <a:t>/</a:t>
            </a:r>
            <a:r>
              <a:rPr lang="en-US" sz="1800" b="1" i="0" u="sng" strike="noStrike" dirty="0" err="1">
                <a:solidFill>
                  <a:srgbClr val="1155CC"/>
                </a:solidFill>
                <a:effectLst/>
                <a:latin typeface="Times New Roman" panose="02020603050405020304" pitchFamily="18" charset="0"/>
                <a:hlinkClick r:id="rId3"/>
              </a:rPr>
              <a:t>xWGRdbohRQ4vphuz5</a:t>
            </a:r>
            <a:endParaRPr lang="en-US" dirty="0"/>
          </a:p>
        </p:txBody>
      </p:sp>
    </p:spTree>
    <p:extLst>
      <p:ext uri="{BB962C8B-B14F-4D97-AF65-F5344CB8AC3E}">
        <p14:creationId xmlns:p14="http://schemas.microsoft.com/office/powerpoint/2010/main" val="1796092463"/>
      </p:ext>
    </p:extLst>
  </p:cSld>
  <p:clrMapOvr>
    <a:masterClrMapping/>
  </p:clrMapOvr>
  <p:transition spd="med">
    <p:diamon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7824A-39E6-4FE5-A3E5-56C64E05CCDA}"/>
              </a:ext>
            </a:extLst>
          </p:cNvPr>
          <p:cNvSpPr txBox="1"/>
          <p:nvPr/>
        </p:nvSpPr>
        <p:spPr>
          <a:xfrm>
            <a:off x="1551963" y="662730"/>
            <a:ext cx="7952764" cy="584775"/>
          </a:xfrm>
          <a:prstGeom prst="rect">
            <a:avLst/>
          </a:prstGeom>
          <a:noFill/>
        </p:spPr>
        <p:txBody>
          <a:bodyPr wrap="square" rtlCol="0">
            <a:spAutoFit/>
          </a:bodyPr>
          <a:lstStyle/>
          <a:p>
            <a:pPr algn="ctr"/>
            <a:r>
              <a:rPr lang="vi-VN" sz="3200" b="1" dirty="0" err="1"/>
              <a:t>Name</a:t>
            </a:r>
            <a:r>
              <a:rPr lang="en-US" sz="3200" b="1" dirty="0"/>
              <a:t>s</a:t>
            </a:r>
            <a:r>
              <a:rPr lang="vi-VN" sz="3200" b="1" dirty="0"/>
              <a:t> </a:t>
            </a:r>
            <a:r>
              <a:rPr lang="en-US" sz="3200" b="1" dirty="0"/>
              <a:t>of your group members</a:t>
            </a:r>
          </a:p>
        </p:txBody>
      </p:sp>
    </p:spTree>
    <p:extLst>
      <p:ext uri="{BB962C8B-B14F-4D97-AF65-F5344CB8AC3E}">
        <p14:creationId xmlns:p14="http://schemas.microsoft.com/office/powerpoint/2010/main" val="18029764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2111-C125-F1A8-846A-1A91F98170D1}"/>
              </a:ext>
            </a:extLst>
          </p:cNvPr>
          <p:cNvSpPr>
            <a:spLocks noGrp="1"/>
          </p:cNvSpPr>
          <p:nvPr>
            <p:ph type="title"/>
          </p:nvPr>
        </p:nvSpPr>
        <p:spPr>
          <a:xfrm>
            <a:off x="5109882" y="342894"/>
            <a:ext cx="6758463" cy="502141"/>
          </a:xfrm>
        </p:spPr>
        <p:txBody>
          <a:bodyPr>
            <a:noAutofit/>
          </a:bodyPr>
          <a:lstStyle/>
          <a:p>
            <a:r>
              <a:rPr lang="en-US" sz="2400" b="1" dirty="0"/>
              <a:t>Task 1: Identify each text. If there is an argument, find the premise, conclusion and assumption </a:t>
            </a:r>
          </a:p>
        </p:txBody>
      </p:sp>
      <p:pic>
        <p:nvPicPr>
          <p:cNvPr id="4" name="Picture 3">
            <a:extLst>
              <a:ext uri="{FF2B5EF4-FFF2-40B4-BE49-F238E27FC236}">
                <a16:creationId xmlns:a16="http://schemas.microsoft.com/office/drawing/2014/main" id="{913971C6-733B-5C21-77F2-23BDC6BFDBEA}"/>
              </a:ext>
            </a:extLst>
          </p:cNvPr>
          <p:cNvPicPr>
            <a:picLocks noChangeAspect="1"/>
          </p:cNvPicPr>
          <p:nvPr/>
        </p:nvPicPr>
        <p:blipFill>
          <a:blip r:embed="rId2"/>
          <a:stretch>
            <a:fillRect/>
          </a:stretch>
        </p:blipFill>
        <p:spPr>
          <a:xfrm>
            <a:off x="465122" y="758414"/>
            <a:ext cx="4400050" cy="5341172"/>
          </a:xfrm>
          <a:prstGeom prst="rect">
            <a:avLst/>
          </a:prstGeom>
        </p:spPr>
      </p:pic>
    </p:spTree>
    <p:extLst>
      <p:ext uri="{BB962C8B-B14F-4D97-AF65-F5344CB8AC3E}">
        <p14:creationId xmlns:p14="http://schemas.microsoft.com/office/powerpoint/2010/main" val="18393418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B01F31-7DE6-5333-5431-5505200EA41A}"/>
              </a:ext>
            </a:extLst>
          </p:cNvPr>
          <p:cNvSpPr txBox="1"/>
          <p:nvPr/>
        </p:nvSpPr>
        <p:spPr>
          <a:xfrm>
            <a:off x="589935" y="261956"/>
            <a:ext cx="11111580" cy="954107"/>
          </a:xfrm>
          <a:prstGeom prst="rect">
            <a:avLst/>
          </a:prstGeom>
          <a:noFill/>
        </p:spPr>
        <p:txBody>
          <a:bodyPr wrap="square" rtlCol="0">
            <a:spAutoFit/>
          </a:bodyPr>
          <a:lstStyle/>
          <a:p>
            <a:r>
              <a:rPr lang="en-US" sz="2800" b="1" dirty="0"/>
              <a:t>Task 2</a:t>
            </a:r>
            <a:r>
              <a:rPr lang="en-US" sz="2800" dirty="0"/>
              <a:t>: Is the speaker’s text an argument? If not, rewrite it in the form of an argument.</a:t>
            </a:r>
          </a:p>
        </p:txBody>
      </p:sp>
      <p:pic>
        <p:nvPicPr>
          <p:cNvPr id="3" name="Picture 2">
            <a:extLst>
              <a:ext uri="{FF2B5EF4-FFF2-40B4-BE49-F238E27FC236}">
                <a16:creationId xmlns:a16="http://schemas.microsoft.com/office/drawing/2014/main" id="{82602BEE-C28D-B0F1-97FE-470548202874}"/>
              </a:ext>
            </a:extLst>
          </p:cNvPr>
          <p:cNvPicPr>
            <a:picLocks noChangeAspect="1"/>
          </p:cNvPicPr>
          <p:nvPr/>
        </p:nvPicPr>
        <p:blipFill>
          <a:blip r:embed="rId3"/>
          <a:stretch>
            <a:fillRect/>
          </a:stretch>
        </p:blipFill>
        <p:spPr>
          <a:xfrm>
            <a:off x="710004" y="1603785"/>
            <a:ext cx="5168153" cy="5168153"/>
          </a:xfrm>
          <a:prstGeom prst="rect">
            <a:avLst/>
          </a:prstGeom>
        </p:spPr>
      </p:pic>
    </p:spTree>
    <p:extLst>
      <p:ext uri="{BB962C8B-B14F-4D97-AF65-F5344CB8AC3E}">
        <p14:creationId xmlns:p14="http://schemas.microsoft.com/office/powerpoint/2010/main" val="6564857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C61B62-DA9A-AF40-4B5F-C3FCC1DE8F4B}"/>
              </a:ext>
            </a:extLst>
          </p:cNvPr>
          <p:cNvPicPr>
            <a:picLocks noChangeAspect="1"/>
          </p:cNvPicPr>
          <p:nvPr/>
        </p:nvPicPr>
        <p:blipFill>
          <a:blip r:embed="rId2"/>
          <a:stretch>
            <a:fillRect/>
          </a:stretch>
        </p:blipFill>
        <p:spPr>
          <a:xfrm>
            <a:off x="231390" y="1509486"/>
            <a:ext cx="4861113" cy="4711840"/>
          </a:xfrm>
          <a:prstGeom prst="rect">
            <a:avLst/>
          </a:prstGeom>
        </p:spPr>
      </p:pic>
      <p:sp>
        <p:nvSpPr>
          <p:cNvPr id="6" name="Title 1">
            <a:extLst>
              <a:ext uri="{FF2B5EF4-FFF2-40B4-BE49-F238E27FC236}">
                <a16:creationId xmlns:a16="http://schemas.microsoft.com/office/drawing/2014/main" id="{5D7871AB-434F-282E-5CD1-55FE7B6662B6}"/>
              </a:ext>
            </a:extLst>
          </p:cNvPr>
          <p:cNvSpPr>
            <a:spLocks noGrp="1"/>
          </p:cNvSpPr>
          <p:nvPr>
            <p:ph type="title"/>
          </p:nvPr>
        </p:nvSpPr>
        <p:spPr>
          <a:xfrm>
            <a:off x="388258" y="205184"/>
            <a:ext cx="11078028" cy="862980"/>
          </a:xfrm>
        </p:spPr>
        <p:txBody>
          <a:bodyPr>
            <a:noAutofit/>
          </a:bodyPr>
          <a:lstStyle/>
          <a:p>
            <a:r>
              <a:rPr lang="en-US" sz="2400" b="1" dirty="0">
                <a:latin typeface="Arial" panose="020B0604020202020204" pitchFamily="34" charset="0"/>
                <a:cs typeface="Arial" panose="020B0604020202020204" pitchFamily="34" charset="0"/>
              </a:rPr>
              <a:t>Task 3: </a:t>
            </a:r>
            <a:r>
              <a:rPr lang="vi-VN" sz="2400" dirty="0">
                <a:latin typeface="Arial" panose="020B0604020202020204" pitchFamily="34" charset="0"/>
                <a:cs typeface="Arial" panose="020B0604020202020204" pitchFamily="34" charset="0"/>
              </a:rPr>
              <a:t>Indicate the premises and the conclusion. Then</a:t>
            </a:r>
            <a:r>
              <a:rPr lang="en-US" sz="2400" dirty="0">
                <a:latin typeface="Arial" panose="020B0604020202020204" pitchFamily="34" charset="0"/>
                <a:cs typeface="Arial" panose="020B0604020202020204" pitchFamily="34" charset="0"/>
              </a:rPr>
              <a:t> identify the assumption to </a:t>
            </a:r>
            <a:r>
              <a:rPr lang="en-US" sz="2400" u="sng" dirty="0">
                <a:latin typeface="Arial" panose="020B0604020202020204" pitchFamily="34" charset="0"/>
                <a:cs typeface="Arial" panose="020B0604020202020204" pitchFamily="34" charset="0"/>
              </a:rPr>
              <a:t>agree</a:t>
            </a:r>
            <a:r>
              <a:rPr lang="en-US" sz="2400" dirty="0">
                <a:latin typeface="Arial" panose="020B0604020202020204" pitchFamily="34" charset="0"/>
                <a:cs typeface="Arial" panose="020B0604020202020204" pitchFamily="34" charset="0"/>
              </a:rPr>
              <a:t> or </a:t>
            </a:r>
            <a:r>
              <a:rPr lang="en-US" sz="2400" u="sng" dirty="0">
                <a:latin typeface="Arial" panose="020B0604020202020204" pitchFamily="34" charset="0"/>
                <a:cs typeface="Arial" panose="020B0604020202020204" pitchFamily="34" charset="0"/>
              </a:rPr>
              <a:t>disagree</a:t>
            </a:r>
            <a:r>
              <a:rPr lang="en-US" sz="2400" dirty="0">
                <a:latin typeface="Arial" panose="020B0604020202020204" pitchFamily="34" charset="0"/>
                <a:cs typeface="Arial" panose="020B0604020202020204" pitchFamily="34" charset="0"/>
              </a:rPr>
              <a:t> with the conclusion.</a:t>
            </a:r>
          </a:p>
        </p:txBody>
      </p:sp>
      <p:pic>
        <p:nvPicPr>
          <p:cNvPr id="1026" name="Picture 2" descr="Yellow cheese with holes Stock Vector by ©sergioz 2915017">
            <a:extLst>
              <a:ext uri="{FF2B5EF4-FFF2-40B4-BE49-F238E27FC236}">
                <a16:creationId xmlns:a16="http://schemas.microsoft.com/office/drawing/2014/main" id="{D24F5A91-7569-5278-3D3B-955B5E4A2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2"/>
          <a:stretch/>
        </p:blipFill>
        <p:spPr bwMode="auto">
          <a:xfrm>
            <a:off x="5398763" y="1161143"/>
            <a:ext cx="1579532" cy="150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9140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D8E1-3858-903C-8A32-186D2D0FD4D2}"/>
              </a:ext>
            </a:extLst>
          </p:cNvPr>
          <p:cNvSpPr>
            <a:spLocks noGrp="1"/>
          </p:cNvSpPr>
          <p:nvPr>
            <p:ph type="title"/>
          </p:nvPr>
        </p:nvSpPr>
        <p:spPr>
          <a:xfrm>
            <a:off x="7421880" y="220734"/>
            <a:ext cx="4372896" cy="1325563"/>
          </a:xfrm>
        </p:spPr>
        <p:txBody>
          <a:bodyPr>
            <a:noAutofit/>
          </a:bodyPr>
          <a:lstStyle/>
          <a:p>
            <a:r>
              <a:rPr lang="en-US" sz="2400" b="1" dirty="0"/>
              <a:t>Task 4: Rephrase the Director’s argument’s argument and identify his assumption.</a:t>
            </a:r>
          </a:p>
        </p:txBody>
      </p:sp>
      <p:pic>
        <p:nvPicPr>
          <p:cNvPr id="5" name="Picture 4">
            <a:extLst>
              <a:ext uri="{FF2B5EF4-FFF2-40B4-BE49-F238E27FC236}">
                <a16:creationId xmlns:a16="http://schemas.microsoft.com/office/drawing/2014/main" id="{C5547C9A-72C4-D6AD-4445-F799CF4F2B8F}"/>
              </a:ext>
            </a:extLst>
          </p:cNvPr>
          <p:cNvPicPr>
            <a:picLocks noChangeAspect="1"/>
          </p:cNvPicPr>
          <p:nvPr/>
        </p:nvPicPr>
        <p:blipFill>
          <a:blip r:embed="rId3"/>
          <a:stretch>
            <a:fillRect/>
          </a:stretch>
        </p:blipFill>
        <p:spPr>
          <a:xfrm>
            <a:off x="0" y="220734"/>
            <a:ext cx="7003856" cy="6147453"/>
          </a:xfrm>
          <a:prstGeom prst="rect">
            <a:avLst/>
          </a:prstGeom>
        </p:spPr>
      </p:pic>
    </p:spTree>
    <p:extLst>
      <p:ext uri="{BB962C8B-B14F-4D97-AF65-F5344CB8AC3E}">
        <p14:creationId xmlns:p14="http://schemas.microsoft.com/office/powerpoint/2010/main" val="2361086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B01F31-7DE6-5333-5431-5505200EA41A}"/>
              </a:ext>
            </a:extLst>
          </p:cNvPr>
          <p:cNvSpPr txBox="1"/>
          <p:nvPr/>
        </p:nvSpPr>
        <p:spPr>
          <a:xfrm>
            <a:off x="589935" y="261956"/>
            <a:ext cx="11111580" cy="523220"/>
          </a:xfrm>
          <a:prstGeom prst="rect">
            <a:avLst/>
          </a:prstGeom>
          <a:noFill/>
        </p:spPr>
        <p:txBody>
          <a:bodyPr wrap="square" rtlCol="0">
            <a:spAutoFit/>
          </a:bodyPr>
          <a:lstStyle/>
          <a:p>
            <a:r>
              <a:rPr lang="en-US" sz="2800" b="1" dirty="0"/>
              <a:t>Task 5</a:t>
            </a:r>
            <a:r>
              <a:rPr lang="en-US" sz="2800" dirty="0"/>
              <a:t>: Make an argument out of the meme</a:t>
            </a:r>
            <a:r>
              <a:rPr lang="en-US" sz="2800" b="1" dirty="0">
                <a:latin typeface="Calibri Light" panose="020F0302020204030204" pitchFamily="34" charset="0"/>
                <a:cs typeface="Calibri Light" panose="020F0302020204030204" pitchFamily="34" charset="0"/>
              </a:rPr>
              <a:t>.  </a:t>
            </a:r>
          </a:p>
        </p:txBody>
      </p:sp>
      <p:pic>
        <p:nvPicPr>
          <p:cNvPr id="3" name="Picture 2">
            <a:extLst>
              <a:ext uri="{FF2B5EF4-FFF2-40B4-BE49-F238E27FC236}">
                <a16:creationId xmlns:a16="http://schemas.microsoft.com/office/drawing/2014/main" id="{74B4637B-6E5A-4BD9-B371-08E3DF7BA2B1}"/>
              </a:ext>
            </a:extLst>
          </p:cNvPr>
          <p:cNvPicPr>
            <a:picLocks noChangeAspect="1"/>
          </p:cNvPicPr>
          <p:nvPr/>
        </p:nvPicPr>
        <p:blipFill>
          <a:blip r:embed="rId3"/>
          <a:stretch>
            <a:fillRect/>
          </a:stretch>
        </p:blipFill>
        <p:spPr>
          <a:xfrm>
            <a:off x="1071787" y="946673"/>
            <a:ext cx="4525495" cy="5513294"/>
          </a:xfrm>
          <a:prstGeom prst="rect">
            <a:avLst/>
          </a:prstGeom>
        </p:spPr>
      </p:pic>
    </p:spTree>
    <p:extLst>
      <p:ext uri="{BB962C8B-B14F-4D97-AF65-F5344CB8AC3E}">
        <p14:creationId xmlns:p14="http://schemas.microsoft.com/office/powerpoint/2010/main" val="36558721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B01F31-7DE6-5333-5431-5505200EA41A}"/>
              </a:ext>
            </a:extLst>
          </p:cNvPr>
          <p:cNvSpPr txBox="1"/>
          <p:nvPr/>
        </p:nvSpPr>
        <p:spPr>
          <a:xfrm>
            <a:off x="589935" y="261956"/>
            <a:ext cx="11111580"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Task </a:t>
            </a:r>
            <a:r>
              <a:rPr lang="vi-VN" sz="2400" b="1" dirty="0">
                <a:latin typeface="Arial" panose="020B0604020202020204" pitchFamily="34" charset="0"/>
                <a:cs typeface="Arial" panose="020B0604020202020204" pitchFamily="34" charset="0"/>
              </a:rPr>
              <a:t>6</a:t>
            </a:r>
            <a:r>
              <a:rPr lang="en-US" sz="2400" dirty="0">
                <a:latin typeface="Arial" panose="020B0604020202020204" pitchFamily="34" charset="0"/>
                <a:cs typeface="Arial" panose="020B0604020202020204" pitchFamily="34" charset="0"/>
              </a:rPr>
              <a:t>: Provide your </a:t>
            </a:r>
            <a:r>
              <a:rPr lang="vi-VN" sz="2400" dirty="0">
                <a:latin typeface="Arial" panose="020B0604020202020204" pitchFamily="34" charset="0"/>
                <a:cs typeface="Arial" panose="020B0604020202020204" pitchFamily="34" charset="0"/>
              </a:rPr>
              <a:t>meme and </a:t>
            </a:r>
            <a:r>
              <a:rPr lang="en-US" sz="2400" dirty="0">
                <a:latin typeface="Arial" panose="020B0604020202020204" pitchFamily="34" charset="0"/>
                <a:cs typeface="Arial" panose="020B0604020202020204" pitchFamily="34" charset="0"/>
              </a:rPr>
              <a:t>make an argument</a:t>
            </a:r>
            <a:r>
              <a:rPr lang="en-US" sz="2400" b="1" dirty="0">
                <a:latin typeface="Arial" panose="020B0604020202020204" pitchFamily="34" charset="0"/>
                <a:cs typeface="Arial" panose="020B0604020202020204" pitchFamily="34" charset="0"/>
              </a:rPr>
              <a:t>. </a:t>
            </a:r>
            <a:r>
              <a:rPr lang="vi-VN" sz="2400" b="1" dirty="0">
                <a:latin typeface="Arial" panose="020B0604020202020204" pitchFamily="34" charset="0"/>
                <a:cs typeface="Arial" panose="020B0604020202020204" pitchFamily="34" charset="0"/>
              </a:rPr>
              <a:t>Identify the premise(s), conclusion, and asumption(s).</a:t>
            </a:r>
            <a:r>
              <a:rPr lang="en-US" sz="24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734982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94"/>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8</a:t>
            </a:r>
            <a:endParaRPr/>
          </a:p>
        </p:txBody>
      </p:sp>
      <p:sp>
        <p:nvSpPr>
          <p:cNvPr id="275" name="Google Shape;275;p94"/>
          <p:cNvSpPr txBox="1"/>
          <p:nvPr/>
        </p:nvSpPr>
        <p:spPr>
          <a:xfrm>
            <a:off x="1981200" y="4113131"/>
            <a:ext cx="8229600" cy="13716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000" dirty="0">
                <a:solidFill>
                  <a:schemeClr val="dk1"/>
                </a:solidFill>
                <a:latin typeface="Arial"/>
                <a:ea typeface="Arial"/>
                <a:cs typeface="Arial"/>
                <a:sym typeface="Arial"/>
              </a:rPr>
              <a:t>Barrier: </a:t>
            </a:r>
            <a:r>
              <a:rPr lang="en-US" sz="2000" b="1" dirty="0">
                <a:solidFill>
                  <a:schemeClr val="dk1"/>
                </a:solidFill>
                <a:highlight>
                  <a:srgbClr val="FFFF00"/>
                </a:highlight>
                <a:latin typeface="Arial"/>
                <a:ea typeface="Arial"/>
                <a:cs typeface="Arial"/>
                <a:sym typeface="Arial"/>
              </a:rPr>
              <a:t>Unwarranted assumption</a:t>
            </a:r>
            <a:endParaRPr dirty="0">
              <a:highlight>
                <a:srgbClr val="FFFF00"/>
              </a:highlight>
            </a:endParaRPr>
          </a:p>
          <a:p>
            <a:pPr>
              <a:buClr>
                <a:schemeClr val="folHlink"/>
              </a:buClr>
              <a:buSzPts val="2400"/>
            </a:pPr>
            <a:r>
              <a:rPr lang="en-US" sz="2000" u="sng" dirty="0">
                <a:solidFill>
                  <a:schemeClr val="dk1"/>
                </a:solidFill>
                <a:latin typeface="Arial"/>
                <a:ea typeface="Arial"/>
                <a:cs typeface="Arial"/>
                <a:sym typeface="Arial"/>
              </a:rPr>
              <a:t>Brief explanation</a:t>
            </a:r>
            <a:r>
              <a:rPr lang="en-US" sz="2000" dirty="0">
                <a:solidFill>
                  <a:schemeClr val="dk1"/>
                </a:solidFill>
                <a:latin typeface="Arial"/>
                <a:ea typeface="Arial"/>
                <a:cs typeface="Arial"/>
                <a:sym typeface="Arial"/>
              </a:rPr>
              <a:t>: Tran Thanh affirmed that Vietnamese students suffer because they cannot have formal education. However, he did not provide any evidence to prove this.</a:t>
            </a:r>
            <a:endParaRPr dirty="0"/>
          </a:p>
          <a:p>
            <a:pPr>
              <a:buClr>
                <a:schemeClr val="folHlink"/>
              </a:buClr>
              <a:buSzPts val="2400"/>
            </a:pPr>
            <a:endParaRPr sz="2000" dirty="0">
              <a:solidFill>
                <a:schemeClr val="dk1"/>
              </a:solidFill>
              <a:latin typeface="Arial"/>
              <a:ea typeface="Arial"/>
              <a:cs typeface="Arial"/>
              <a:sym typeface="Arial"/>
            </a:endParaRPr>
          </a:p>
          <a:p>
            <a:pPr>
              <a:buClr>
                <a:schemeClr val="folHlink"/>
              </a:buClr>
              <a:buSzPts val="2400"/>
            </a:pPr>
            <a:r>
              <a:rPr lang="en-US" sz="1200" dirty="0">
                <a:solidFill>
                  <a:schemeClr val="dk1"/>
                </a:solidFill>
                <a:latin typeface="Arial"/>
                <a:ea typeface="Arial"/>
                <a:cs typeface="Arial"/>
                <a:sym typeface="Arial"/>
              </a:rPr>
              <a:t>Source: </a:t>
            </a:r>
            <a:r>
              <a:rPr lang="en-US" sz="1200" dirty="0" err="1">
                <a:solidFill>
                  <a:schemeClr val="dk1"/>
                </a:solidFill>
                <a:latin typeface="Arial"/>
                <a:ea typeface="Arial"/>
                <a:cs typeface="Arial"/>
                <a:sym typeface="Arial"/>
              </a:rPr>
              <a:t>Diệp</a:t>
            </a:r>
            <a:r>
              <a:rPr lang="en-US" sz="1200" dirty="0">
                <a:solidFill>
                  <a:schemeClr val="dk1"/>
                </a:solidFill>
                <a:latin typeface="Arial"/>
                <a:ea typeface="Arial"/>
                <a:cs typeface="Arial"/>
                <a:sym typeface="Arial"/>
              </a:rPr>
              <a:t> T. (2023, August 17). </a:t>
            </a:r>
            <a:r>
              <a:rPr lang="en-US" sz="1200" dirty="0" err="1">
                <a:solidFill>
                  <a:schemeClr val="dk1"/>
                </a:solidFill>
                <a:latin typeface="Arial"/>
                <a:ea typeface="Arial"/>
                <a:cs typeface="Arial"/>
                <a:sym typeface="Arial"/>
              </a:rPr>
              <a:t>Những</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lần</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Trấn</a:t>
            </a:r>
            <a:r>
              <a:rPr lang="en-US" sz="1200" dirty="0">
                <a:solidFill>
                  <a:schemeClr val="dk1"/>
                </a:solidFill>
                <a:latin typeface="Arial"/>
                <a:ea typeface="Arial"/>
                <a:cs typeface="Arial"/>
                <a:sym typeface="Arial"/>
              </a:rPr>
              <a:t> Thành </a:t>
            </a:r>
            <a:r>
              <a:rPr lang="en-US" sz="1200" dirty="0" err="1">
                <a:solidFill>
                  <a:schemeClr val="dk1"/>
                </a:solidFill>
                <a:latin typeface="Arial"/>
                <a:ea typeface="Arial"/>
                <a:cs typeface="Arial"/>
                <a:sym typeface="Arial"/>
              </a:rPr>
              <a:t>bị</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khán</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giả</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phản</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ứng</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vì</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phát</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ngôn</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gây</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tranh</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cãi</a:t>
            </a:r>
            <a:r>
              <a:rPr lang="en-US" sz="1200" dirty="0">
                <a:solidFill>
                  <a:schemeClr val="dk1"/>
                </a:solidFill>
                <a:latin typeface="Arial"/>
                <a:ea typeface="Arial"/>
                <a:cs typeface="Arial"/>
                <a:sym typeface="Arial"/>
              </a:rPr>
              <a:t>. Copyright © 2021 </a:t>
            </a:r>
            <a:r>
              <a:rPr lang="en-US" sz="1200" dirty="0" err="1">
                <a:solidFill>
                  <a:schemeClr val="dk1"/>
                </a:solidFill>
                <a:latin typeface="Arial"/>
                <a:ea typeface="Arial"/>
                <a:cs typeface="Arial"/>
                <a:sym typeface="Arial"/>
              </a:rPr>
              <a:t>Báo</a:t>
            </a:r>
            <a:r>
              <a:rPr lang="en-US" sz="1200" dirty="0">
                <a:solidFill>
                  <a:schemeClr val="dk1"/>
                </a:solidFill>
                <a:latin typeface="Arial"/>
                <a:ea typeface="Arial"/>
                <a:cs typeface="Arial"/>
                <a:sym typeface="Arial"/>
              </a:rPr>
              <a:t> </a:t>
            </a:r>
            <a:r>
              <a:rPr lang="en-US" sz="1200" dirty="0" err="1">
                <a:solidFill>
                  <a:schemeClr val="dk1"/>
                </a:solidFill>
                <a:latin typeface="Arial"/>
                <a:ea typeface="Arial"/>
                <a:cs typeface="Arial"/>
                <a:sym typeface="Arial"/>
              </a:rPr>
              <a:t>SKĐS</a:t>
            </a:r>
            <a:r>
              <a:rPr lang="en-US" sz="1200" dirty="0">
                <a:solidFill>
                  <a:schemeClr val="dk1"/>
                </a:solidFill>
                <a:latin typeface="Arial"/>
                <a:ea typeface="Arial"/>
                <a:cs typeface="Arial"/>
                <a:sym typeface="Arial"/>
              </a:rPr>
              <a:t> Online. Retrieved from https://</a:t>
            </a:r>
            <a:r>
              <a:rPr lang="en-US" sz="1200" dirty="0" err="1">
                <a:solidFill>
                  <a:schemeClr val="dk1"/>
                </a:solidFill>
                <a:latin typeface="Arial"/>
                <a:ea typeface="Arial"/>
                <a:cs typeface="Arial"/>
                <a:sym typeface="Arial"/>
              </a:rPr>
              <a:t>suckhoedoisong.vn</a:t>
            </a:r>
            <a:endParaRPr sz="1100" dirty="0">
              <a:solidFill>
                <a:srgbClr val="000000"/>
              </a:solidFill>
              <a:latin typeface="Arial"/>
              <a:ea typeface="Arial"/>
              <a:cs typeface="Arial"/>
              <a:sym typeface="Arial"/>
            </a:endParaRPr>
          </a:p>
        </p:txBody>
      </p:sp>
      <p:pic>
        <p:nvPicPr>
          <p:cNvPr id="276" name="Google Shape;276;p94"/>
          <p:cNvPicPr preferRelativeResize="0"/>
          <p:nvPr/>
        </p:nvPicPr>
        <p:blipFill rotWithShape="1">
          <a:blip r:embed="rId3">
            <a:alphaModFix/>
          </a:blip>
          <a:srcRect/>
          <a:stretch/>
        </p:blipFill>
        <p:spPr>
          <a:xfrm>
            <a:off x="2366712" y="800101"/>
            <a:ext cx="7458576" cy="16478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079" y="1823544"/>
            <a:ext cx="2713841" cy="26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95"/>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9</a:t>
            </a:r>
            <a:endParaRPr/>
          </a:p>
        </p:txBody>
      </p:sp>
      <p:sp>
        <p:nvSpPr>
          <p:cNvPr id="282" name="Google Shape;282;p95"/>
          <p:cNvSpPr txBox="1"/>
          <p:nvPr/>
        </p:nvSpPr>
        <p:spPr>
          <a:xfrm>
            <a:off x="1981199" y="4796317"/>
            <a:ext cx="8229600" cy="13716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000" dirty="0">
                <a:solidFill>
                  <a:schemeClr val="dk1"/>
                </a:solidFill>
                <a:latin typeface="Arial"/>
                <a:ea typeface="Arial"/>
                <a:cs typeface="Arial"/>
                <a:sym typeface="Arial"/>
              </a:rPr>
              <a:t>Barrier: </a:t>
            </a:r>
            <a:r>
              <a:rPr lang="en-US" sz="2000" b="1" dirty="0">
                <a:solidFill>
                  <a:schemeClr val="dk1"/>
                </a:solidFill>
                <a:latin typeface="Arial"/>
                <a:ea typeface="Arial"/>
                <a:cs typeface="Arial"/>
                <a:sym typeface="Arial"/>
              </a:rPr>
              <a:t>Egocentrism (self-interested thinking)</a:t>
            </a:r>
            <a:endParaRPr dirty="0"/>
          </a:p>
          <a:p>
            <a:pPr>
              <a:buClr>
                <a:schemeClr val="folHlink"/>
              </a:buClr>
              <a:buSzPts val="2400"/>
            </a:pPr>
            <a:r>
              <a:rPr lang="en-US" sz="2000" u="sng" dirty="0">
                <a:solidFill>
                  <a:schemeClr val="dk1"/>
                </a:solidFill>
                <a:latin typeface="Arial"/>
                <a:ea typeface="Arial"/>
                <a:cs typeface="Arial"/>
                <a:sym typeface="Arial"/>
              </a:rPr>
              <a:t>Brief explanation</a:t>
            </a:r>
            <a:r>
              <a:rPr lang="en-US" sz="2000" dirty="0">
                <a:solidFill>
                  <a:schemeClr val="dk1"/>
                </a:solidFill>
                <a:latin typeface="Arial"/>
                <a:ea typeface="Arial"/>
                <a:cs typeface="Arial"/>
                <a:sym typeface="Arial"/>
              </a:rPr>
              <a:t>: The rhino views the world through own lens at the end of its nose.</a:t>
            </a:r>
            <a:endParaRPr dirty="0"/>
          </a:p>
          <a:p>
            <a:pPr>
              <a:buClr>
                <a:schemeClr val="folHlink"/>
              </a:buClr>
              <a:buSzPts val="2400"/>
            </a:pPr>
            <a:endParaRPr sz="2000" dirty="0">
              <a:solidFill>
                <a:schemeClr val="dk1"/>
              </a:solidFill>
              <a:latin typeface="Arial"/>
              <a:ea typeface="Arial"/>
              <a:cs typeface="Arial"/>
              <a:sym typeface="Arial"/>
            </a:endParaRPr>
          </a:p>
          <a:p>
            <a:pPr>
              <a:buClr>
                <a:schemeClr val="folHlink"/>
              </a:buClr>
              <a:buSzPts val="2400"/>
            </a:pPr>
            <a:r>
              <a:rPr lang="en-US" sz="1200" dirty="0">
                <a:solidFill>
                  <a:schemeClr val="dk1"/>
                </a:solidFill>
                <a:latin typeface="Arial"/>
                <a:ea typeface="Arial"/>
                <a:cs typeface="Arial"/>
                <a:sym typeface="Arial"/>
              </a:rPr>
              <a:t>Source: Arya Therapy Services. (2015, March 31). Leonardo Boff. </a:t>
            </a:r>
            <a:endParaRPr dirty="0"/>
          </a:p>
          <a:p>
            <a:pPr>
              <a:buClr>
                <a:schemeClr val="folHlink"/>
              </a:buClr>
              <a:buSzPts val="2400"/>
            </a:pPr>
            <a:r>
              <a:rPr lang="en-US" sz="1200" dirty="0">
                <a:solidFill>
                  <a:schemeClr val="dk1"/>
                </a:solidFill>
                <a:latin typeface="Arial"/>
                <a:ea typeface="Arial"/>
                <a:cs typeface="Arial"/>
                <a:sym typeface="Arial"/>
              </a:rPr>
              <a:t>Retrieved from https://</a:t>
            </a:r>
            <a:r>
              <a:rPr lang="en-US" sz="1200" dirty="0" err="1">
                <a:solidFill>
                  <a:schemeClr val="dk1"/>
                </a:solidFill>
                <a:latin typeface="Arial"/>
                <a:ea typeface="Arial"/>
                <a:cs typeface="Arial"/>
                <a:sym typeface="Arial"/>
              </a:rPr>
              <a:t>www.pinterest.com</a:t>
            </a:r>
            <a:r>
              <a:rPr lang="en-US" sz="1200" dirty="0">
                <a:solidFill>
                  <a:schemeClr val="dk1"/>
                </a:solidFill>
                <a:latin typeface="Arial"/>
                <a:ea typeface="Arial"/>
                <a:cs typeface="Arial"/>
                <a:sym typeface="Arial"/>
              </a:rPr>
              <a:t>/pin/325033298083124921/</a:t>
            </a:r>
            <a:endParaRPr sz="1100" dirty="0">
              <a:solidFill>
                <a:srgbClr val="000000"/>
              </a:solidFill>
              <a:latin typeface="Arial"/>
              <a:ea typeface="Arial"/>
              <a:cs typeface="Arial"/>
              <a:sym typeface="Arial"/>
            </a:endParaRPr>
          </a:p>
        </p:txBody>
      </p:sp>
      <p:pic>
        <p:nvPicPr>
          <p:cNvPr id="283" name="Google Shape;283;p95"/>
          <p:cNvPicPr preferRelativeResize="0"/>
          <p:nvPr/>
        </p:nvPicPr>
        <p:blipFill rotWithShape="1">
          <a:blip r:embed="rId3">
            <a:alphaModFix/>
          </a:blip>
          <a:srcRect/>
          <a:stretch/>
        </p:blipFill>
        <p:spPr>
          <a:xfrm>
            <a:off x="4010345" y="617590"/>
            <a:ext cx="4171311" cy="409453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6041</TotalTime>
  <Words>5789</Words>
  <Application>Microsoft Office PowerPoint</Application>
  <PresentationFormat>Widescreen</PresentationFormat>
  <Paragraphs>650</Paragraphs>
  <Slides>80</Slides>
  <Notes>44</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Arial</vt:lpstr>
      <vt:lpstr>Calibri</vt:lpstr>
      <vt:lpstr>Calibri Light</vt:lpstr>
      <vt:lpstr>Franklin Gothic Medium</vt:lpstr>
      <vt:lpstr>Helvetica Neue</vt:lpstr>
      <vt:lpstr>Times New Roman</vt:lpstr>
      <vt:lpstr>Wingdings</vt:lpstr>
      <vt:lpstr>Wingdings 2</vt:lpstr>
      <vt:lpstr>Office Theme</vt:lpstr>
      <vt:lpstr>Review of Chapter 1</vt:lpstr>
      <vt:lpstr>ASSIGNMENT</vt:lpstr>
      <vt:lpstr>Real-life Example 2</vt:lpstr>
      <vt:lpstr>Real-life Example 3</vt:lpstr>
      <vt:lpstr>Real-life Example 4</vt:lpstr>
      <vt:lpstr>Real-life Example 5</vt:lpstr>
      <vt:lpstr>Real-life Example 7</vt:lpstr>
      <vt:lpstr>Real-life Example 8</vt:lpstr>
      <vt:lpstr>Real-life Example 9</vt:lpstr>
      <vt:lpstr>Real-life Example 1</vt:lpstr>
      <vt:lpstr>Real-life Example 3</vt:lpstr>
      <vt:lpstr>Real-life Example 5</vt:lpstr>
      <vt:lpstr>Real-life Example 1</vt:lpstr>
      <vt:lpstr>Real-life Example 11</vt:lpstr>
      <vt:lpstr>Real-life Example 12</vt:lpstr>
      <vt:lpstr>PowerPoint Presentation</vt:lpstr>
      <vt:lpstr>CONTENTS</vt:lpstr>
      <vt:lpstr>PowerPoint Presentation</vt:lpstr>
      <vt:lpstr>PowerPoint Presentation</vt:lpstr>
      <vt:lpstr>PowerPoint Presentation</vt:lpstr>
      <vt:lpstr>PowerPoint Presentation</vt:lpstr>
      <vt:lpstr>2. NON-STATEMENTS</vt:lpstr>
      <vt:lpstr>Task 1: Statements or non-statements?</vt:lpstr>
      <vt:lpstr>Be critical with nonstatement-looking sentences</vt:lpstr>
      <vt:lpstr>Be critical with nonstatement-looking sentences</vt:lpstr>
      <vt:lpstr>Only statements are used in arguments.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sample argument </vt:lpstr>
      <vt:lpstr>Assumption: the X-factor of an argument</vt:lpstr>
      <vt:lpstr>PowerPoint Presentation</vt:lpstr>
      <vt:lpstr>PowerPoint Presentation</vt:lpstr>
      <vt:lpstr>PowerPoint Presentation</vt:lpstr>
      <vt:lpstr>PowerPoint Presentation</vt:lpstr>
      <vt:lpstr>PowerPoint Presentation</vt:lpstr>
      <vt:lpstr>Find assumptions</vt:lpstr>
      <vt:lpstr>PowerPoint Presentation</vt:lpstr>
      <vt:lpstr>Identifying    premise indicators and conclusion indicators</vt:lpstr>
      <vt:lpstr>Now look at these arguments</vt:lpstr>
      <vt:lpstr>PREMISE INDICATORS</vt:lpstr>
      <vt:lpstr>Now look at these arguments</vt:lpstr>
      <vt:lpstr>CONCLUSION INDICATORS</vt:lpstr>
      <vt:lpstr>Now let’s look at this argument.</vt:lpstr>
      <vt:lpstr>PowerPoint Presentation</vt:lpstr>
      <vt:lpstr>PowerPoint Presentation</vt:lpstr>
      <vt:lpstr>PowerPoint Presentation</vt:lpstr>
      <vt:lpstr>Taking the message as it wrongly worded, find the assumption.</vt:lpstr>
      <vt:lpstr>PowerPoint Presentation</vt:lpstr>
      <vt:lpstr>4. WHAT IS NOT AN ARGUMENT?</vt:lpstr>
      <vt:lpstr>Let’s consider these texts.</vt:lpstr>
      <vt:lpstr>What is not an argument?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Attendance check – Week 2 (3 minutes) </vt:lpstr>
      <vt:lpstr>PowerPoint Presentation</vt:lpstr>
      <vt:lpstr>PowerPoint Presentation</vt:lpstr>
      <vt:lpstr>Task 1: Identify each text. If there is an argument, find the premise, conclusion and assumption </vt:lpstr>
      <vt:lpstr>PowerPoint Presentation</vt:lpstr>
      <vt:lpstr>Task 3: Indicate the premises and the conclusion. Then identify the assumption to agree or disagree with the conclusion.</vt:lpstr>
      <vt:lpstr>Task 4: Rephrase the Director’s argument’s argument and identify his assumption.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 Thi Dieu Ngoc</dc:creator>
  <cp:lastModifiedBy>DO MINH DUY</cp:lastModifiedBy>
  <cp:revision>138</cp:revision>
  <dcterms:created xsi:type="dcterms:W3CDTF">2021-09-04T03:51:56Z</dcterms:created>
  <dcterms:modified xsi:type="dcterms:W3CDTF">2024-03-17T08:28:00Z</dcterms:modified>
</cp:coreProperties>
</file>